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 id="2147483679" r:id="rId2"/>
    <p:sldMasterId id="2147483654" r:id="rId3"/>
    <p:sldMasterId id="2147483656" r:id="rId4"/>
  </p:sldMasterIdLst>
  <p:notesMasterIdLst>
    <p:notesMasterId r:id="rId19"/>
  </p:notesMasterIdLst>
  <p:sldIdLst>
    <p:sldId id="270" r:id="rId5"/>
    <p:sldId id="272" r:id="rId6"/>
    <p:sldId id="273" r:id="rId7"/>
    <p:sldId id="275" r:id="rId8"/>
    <p:sldId id="277" r:id="rId9"/>
    <p:sldId id="276" r:id="rId10"/>
    <p:sldId id="279" r:id="rId11"/>
    <p:sldId id="278" r:id="rId12"/>
    <p:sldId id="282" r:id="rId13"/>
    <p:sldId id="289" r:id="rId14"/>
    <p:sldId id="284" r:id="rId15"/>
    <p:sldId id="291" r:id="rId16"/>
    <p:sldId id="293" r:id="rId17"/>
    <p:sldId id="28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lliam Chu" initials="WC" lastIdx="1" clrIdx="0">
    <p:extLst>
      <p:ext uri="{19B8F6BF-5375-455C-9EA6-DF929625EA0E}">
        <p15:presenceInfo xmlns:p15="http://schemas.microsoft.com/office/powerpoint/2012/main" userId="30fd4c0911eaa9c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5600" autoAdjust="0"/>
  </p:normalViewPr>
  <p:slideViewPr>
    <p:cSldViewPr snapToGrid="0">
      <p:cViewPr varScale="1">
        <p:scale>
          <a:sx n="117" d="100"/>
          <a:sy n="117" d="100"/>
        </p:scale>
        <p:origin x="226" y="5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percentStacked"/>
        <c:varyColors val="0"/>
        <c:ser>
          <c:idx val="0"/>
          <c:order val="0"/>
          <c:tx>
            <c:strRef>
              <c:f>Sheet1!$B$1</c:f>
              <c:strCache>
                <c:ptCount val="1"/>
                <c:pt idx="0">
                  <c:v>Series 1</c:v>
                </c:pt>
              </c:strCache>
            </c:strRef>
          </c:tx>
          <c:spPr>
            <a:solidFill>
              <a:schemeClr val="accent1"/>
            </a:solidFill>
          </c:spPr>
          <c:invertIfNegative val="0"/>
          <c:dPt>
            <c:idx val="0"/>
            <c:invertIfNegative val="0"/>
            <c:bubble3D val="0"/>
            <c:spPr>
              <a:solidFill>
                <a:schemeClr val="accent5"/>
              </a:solidFill>
            </c:spPr>
            <c:extLst>
              <c:ext xmlns:c16="http://schemas.microsoft.com/office/drawing/2014/chart" uri="{C3380CC4-5D6E-409C-BE32-E72D297353CC}">
                <c16:uniqueId val="{00000001-DF14-49E7-A591-F11EBEEFD8AA}"/>
              </c:ext>
            </c:extLst>
          </c:dPt>
          <c:dPt>
            <c:idx val="1"/>
            <c:invertIfNegative val="0"/>
            <c:bubble3D val="0"/>
            <c:spPr>
              <a:solidFill>
                <a:schemeClr val="accent4"/>
              </a:solidFill>
            </c:spPr>
            <c:extLst>
              <c:ext xmlns:c16="http://schemas.microsoft.com/office/drawing/2014/chart" uri="{C3380CC4-5D6E-409C-BE32-E72D297353CC}">
                <c16:uniqueId val="{00000003-DF14-49E7-A591-F11EBEEFD8AA}"/>
              </c:ext>
            </c:extLst>
          </c:dPt>
          <c:dPt>
            <c:idx val="2"/>
            <c:invertIfNegative val="0"/>
            <c:bubble3D val="0"/>
            <c:spPr>
              <a:solidFill>
                <a:schemeClr val="accent3"/>
              </a:solidFill>
            </c:spPr>
            <c:extLst>
              <c:ext xmlns:c16="http://schemas.microsoft.com/office/drawing/2014/chart" uri="{C3380CC4-5D6E-409C-BE32-E72D297353CC}">
                <c16:uniqueId val="{00000005-DF14-49E7-A591-F11EBEEFD8AA}"/>
              </c:ext>
            </c:extLst>
          </c:dPt>
          <c:dPt>
            <c:idx val="3"/>
            <c:invertIfNegative val="0"/>
            <c:bubble3D val="0"/>
            <c:spPr>
              <a:solidFill>
                <a:schemeClr val="accent2"/>
              </a:solidFill>
            </c:spPr>
            <c:extLst>
              <c:ext xmlns:c16="http://schemas.microsoft.com/office/drawing/2014/chart" uri="{C3380CC4-5D6E-409C-BE32-E72D297353CC}">
                <c16:uniqueId val="{00000007-DF14-49E7-A591-F11EBEEFD8AA}"/>
              </c:ext>
            </c:extLst>
          </c:dPt>
          <c:dPt>
            <c:idx val="5"/>
            <c:invertIfNegative val="0"/>
            <c:bubble3D val="0"/>
            <c:spPr>
              <a:solidFill>
                <a:schemeClr val="tx2"/>
              </a:solidFill>
            </c:spPr>
            <c:extLst>
              <c:ext xmlns:c16="http://schemas.microsoft.com/office/drawing/2014/chart" uri="{C3380CC4-5D6E-409C-BE32-E72D297353CC}">
                <c16:uniqueId val="{00000009-DF14-49E7-A591-F11EBEEFD8AA}"/>
              </c:ext>
            </c:extLst>
          </c:dPt>
          <c:cat>
            <c:strRef>
              <c:f>Sheet1!$A$2:$A$7</c:f>
              <c:strCache>
                <c:ptCount val="6"/>
                <c:pt idx="0">
                  <c:v>A1</c:v>
                </c:pt>
                <c:pt idx="1">
                  <c:v>A2</c:v>
                </c:pt>
                <c:pt idx="2">
                  <c:v>B1</c:v>
                </c:pt>
                <c:pt idx="3">
                  <c:v>B2</c:v>
                </c:pt>
                <c:pt idx="4">
                  <c:v>C1</c:v>
                </c:pt>
                <c:pt idx="5">
                  <c:v>C2</c:v>
                </c:pt>
              </c:strCache>
            </c:strRef>
          </c:cat>
          <c:val>
            <c:numRef>
              <c:f>Sheet1!$B$2:$B$7</c:f>
              <c:numCache>
                <c:formatCode>General</c:formatCode>
                <c:ptCount val="6"/>
                <c:pt idx="0">
                  <c:v>53.44</c:v>
                </c:pt>
                <c:pt idx="1">
                  <c:v>68.64</c:v>
                </c:pt>
                <c:pt idx="2">
                  <c:v>53.48</c:v>
                </c:pt>
                <c:pt idx="3">
                  <c:v>62.42</c:v>
                </c:pt>
                <c:pt idx="4">
                  <c:v>62.47</c:v>
                </c:pt>
                <c:pt idx="5">
                  <c:v>63.17</c:v>
                </c:pt>
              </c:numCache>
            </c:numRef>
          </c:val>
          <c:extLst>
            <c:ext xmlns:c16="http://schemas.microsoft.com/office/drawing/2014/chart" uri="{C3380CC4-5D6E-409C-BE32-E72D297353CC}">
              <c16:uniqueId val="{0000000A-DF14-49E7-A591-F11EBEEFD8AA}"/>
            </c:ext>
          </c:extLst>
        </c:ser>
        <c:ser>
          <c:idx val="1"/>
          <c:order val="1"/>
          <c:tx>
            <c:strRef>
              <c:f>Sheet1!$C$1</c:f>
              <c:strCache>
                <c:ptCount val="1"/>
                <c:pt idx="0">
                  <c:v>Series 2</c:v>
                </c:pt>
              </c:strCache>
            </c:strRef>
          </c:tx>
          <c:spPr>
            <a:solidFill>
              <a:schemeClr val="bg1">
                <a:lumMod val="95000"/>
              </a:schemeClr>
            </a:solidFill>
          </c:spPr>
          <c:invertIfNegative val="0"/>
          <c:cat>
            <c:strRef>
              <c:f>Sheet1!$A$2:$A$7</c:f>
              <c:strCache>
                <c:ptCount val="6"/>
                <c:pt idx="0">
                  <c:v>A1</c:v>
                </c:pt>
                <c:pt idx="1">
                  <c:v>A2</c:v>
                </c:pt>
                <c:pt idx="2">
                  <c:v>B1</c:v>
                </c:pt>
                <c:pt idx="3">
                  <c:v>B2</c:v>
                </c:pt>
                <c:pt idx="4">
                  <c:v>C1</c:v>
                </c:pt>
                <c:pt idx="5">
                  <c:v>C2</c:v>
                </c:pt>
              </c:strCache>
            </c:strRef>
          </c:cat>
          <c:val>
            <c:numRef>
              <c:f>Sheet1!$C$2:$C$7</c:f>
              <c:numCache>
                <c:formatCode>General</c:formatCode>
                <c:ptCount val="6"/>
                <c:pt idx="0">
                  <c:v>46.56</c:v>
                </c:pt>
                <c:pt idx="1">
                  <c:v>31.36</c:v>
                </c:pt>
                <c:pt idx="2">
                  <c:v>46.52</c:v>
                </c:pt>
                <c:pt idx="3">
                  <c:v>37.58</c:v>
                </c:pt>
                <c:pt idx="4">
                  <c:v>37.53</c:v>
                </c:pt>
                <c:pt idx="5">
                  <c:v>36.83</c:v>
                </c:pt>
              </c:numCache>
            </c:numRef>
          </c:val>
          <c:extLst>
            <c:ext xmlns:c16="http://schemas.microsoft.com/office/drawing/2014/chart" uri="{C3380CC4-5D6E-409C-BE32-E72D297353CC}">
              <c16:uniqueId val="{0000000B-DF14-49E7-A591-F11EBEEFD8AA}"/>
            </c:ext>
          </c:extLst>
        </c:ser>
        <c:dLbls>
          <c:showLegendKey val="0"/>
          <c:showVal val="0"/>
          <c:showCatName val="0"/>
          <c:showSerName val="0"/>
          <c:showPercent val="0"/>
          <c:showBubbleSize val="0"/>
        </c:dLbls>
        <c:gapWidth val="150"/>
        <c:overlap val="100"/>
        <c:axId val="225464912"/>
        <c:axId val="225465304"/>
      </c:barChart>
      <c:catAx>
        <c:axId val="225464912"/>
        <c:scaling>
          <c:orientation val="minMax"/>
        </c:scaling>
        <c:delete val="0"/>
        <c:axPos val="b"/>
        <c:numFmt formatCode="General" sourceLinked="0"/>
        <c:majorTickMark val="out"/>
        <c:minorTickMark val="none"/>
        <c:tickLblPos val="nextTo"/>
        <c:txPr>
          <a:bodyPr/>
          <a:lstStyle/>
          <a:p>
            <a:pPr>
              <a:defRPr sz="1000">
                <a:solidFill>
                  <a:schemeClr val="tx1">
                    <a:lumMod val="75000"/>
                    <a:lumOff val="25000"/>
                  </a:schemeClr>
                </a:solidFill>
              </a:defRPr>
            </a:pPr>
            <a:endParaRPr lang="en-US"/>
          </a:p>
        </c:txPr>
        <c:crossAx val="225465304"/>
        <c:crosses val="autoZero"/>
        <c:auto val="1"/>
        <c:lblAlgn val="ctr"/>
        <c:lblOffset val="100"/>
        <c:noMultiLvlLbl val="0"/>
      </c:catAx>
      <c:valAx>
        <c:axId val="225465304"/>
        <c:scaling>
          <c:orientation val="minMax"/>
        </c:scaling>
        <c:delete val="0"/>
        <c:axPos val="l"/>
        <c:majorGridlines>
          <c:spPr>
            <a:ln>
              <a:solidFill>
                <a:schemeClr val="bg1">
                  <a:lumMod val="95000"/>
                </a:schemeClr>
              </a:solidFill>
            </a:ln>
          </c:spPr>
        </c:majorGridlines>
        <c:numFmt formatCode="0%" sourceLinked="1"/>
        <c:majorTickMark val="out"/>
        <c:minorTickMark val="none"/>
        <c:tickLblPos val="nextTo"/>
        <c:txPr>
          <a:bodyPr/>
          <a:lstStyle/>
          <a:p>
            <a:pPr>
              <a:defRPr sz="900">
                <a:solidFill>
                  <a:schemeClr val="tx1">
                    <a:lumMod val="75000"/>
                    <a:lumOff val="25000"/>
                  </a:schemeClr>
                </a:solidFill>
              </a:defRPr>
            </a:pPr>
            <a:endParaRPr lang="en-US"/>
          </a:p>
        </c:txPr>
        <c:crossAx val="225464912"/>
        <c:crosses val="autoZero"/>
        <c:crossBetween val="between"/>
      </c:valAx>
      <c:spPr>
        <a:ln>
          <a:noFill/>
        </a:ln>
      </c:spPr>
    </c:plotArea>
    <c:plotVisOnly val="1"/>
    <c:dispBlanksAs val="gap"/>
    <c:showDLblsOverMax val="0"/>
  </c:chart>
  <c:txPr>
    <a:bodyPr/>
    <a:lstStyle/>
    <a:p>
      <a:pPr>
        <a:defRPr sz="1100"/>
      </a:pPr>
      <a:endParaRPr lang="en-US"/>
    </a:p>
  </c:txPr>
  <c:externalData r:id="rId1">
    <c:autoUpdate val="0"/>
  </c:externalData>
</c:chartSpace>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C75432-2AA9-4FA7-8DCC-EB91D18F1FD5}" type="datetimeFigureOut">
              <a:rPr lang="en-GB" smtClean="0"/>
              <a:t>13/12/2020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C2280D-4AFB-4BD4-BBDF-785213B07E96}" type="slidenum">
              <a:rPr lang="en-GB" smtClean="0"/>
              <a:t>‹#›</a:t>
            </a:fld>
            <a:endParaRPr lang="en-GB"/>
          </a:p>
        </p:txBody>
      </p:sp>
    </p:spTree>
    <p:extLst>
      <p:ext uri="{BB962C8B-B14F-4D97-AF65-F5344CB8AC3E}">
        <p14:creationId xmlns:p14="http://schemas.microsoft.com/office/powerpoint/2010/main" val="3310842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7C2280D-4AFB-4BD4-BBDF-785213B07E96}" type="slidenum">
              <a:rPr lang="en-GB" smtClean="0"/>
              <a:t>1</a:t>
            </a:fld>
            <a:endParaRPr lang="en-GB"/>
          </a:p>
        </p:txBody>
      </p:sp>
    </p:spTree>
    <p:extLst>
      <p:ext uri="{BB962C8B-B14F-4D97-AF65-F5344CB8AC3E}">
        <p14:creationId xmlns:p14="http://schemas.microsoft.com/office/powerpoint/2010/main" val="1411524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dirty="0"/>
              <a:t>SMA calculation is the same but the indexing is different, so I needed to shift the index of both 12 days SMA and 26 days SMA by 1</a:t>
            </a:r>
          </a:p>
          <a:p>
            <a:pPr marL="171450" indent="-171450">
              <a:buFontTx/>
              <a:buChar char="-"/>
            </a:pPr>
            <a:r>
              <a:rPr lang="en-GB" dirty="0"/>
              <a:t>Since TA-Lib does not have TBR and VOL, I needed to manually write the algorithm and return the output as an array</a:t>
            </a:r>
          </a:p>
          <a:p>
            <a:pPr marL="171450" indent="-171450">
              <a:buFontTx/>
              <a:buChar char="-"/>
            </a:pPr>
            <a:r>
              <a:rPr lang="en-GB" dirty="0"/>
              <a:t>Momentum did not have any problem</a:t>
            </a:r>
          </a:p>
          <a:p>
            <a:pPr marL="171450" indent="-171450">
              <a:buFontTx/>
              <a:buChar char="-"/>
            </a:pPr>
            <a:endParaRPr lang="en-GB" dirty="0"/>
          </a:p>
          <a:p>
            <a:pPr marL="171450" indent="-171450">
              <a:buFontTx/>
              <a:buChar char="-"/>
            </a:pPr>
            <a:r>
              <a:rPr lang="en-GB" dirty="0"/>
              <a:t>I also created a excel spreadsheet to check </a:t>
            </a:r>
            <a:r>
              <a:rPr lang="en-GB"/>
              <a:t>my result. </a:t>
            </a:r>
            <a:endParaRPr lang="en-GB" dirty="0"/>
          </a:p>
          <a:p>
            <a:pPr marL="171450" indent="-171450">
              <a:buFontTx/>
              <a:buChar char="-"/>
            </a:pPr>
            <a:endParaRPr lang="en-GB" dirty="0"/>
          </a:p>
          <a:p>
            <a:pPr marL="171450" indent="-171450">
              <a:buFontTx/>
              <a:buChar char="-"/>
            </a:pPr>
            <a:r>
              <a:rPr lang="en-GB" dirty="0"/>
              <a:t>The four arrays are then used to generate a trading signal for each</a:t>
            </a:r>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47C2280D-4AFB-4BD4-BBDF-785213B07E96}" type="slidenum">
              <a:rPr lang="en-GB" smtClean="0"/>
              <a:t>3</a:t>
            </a:fld>
            <a:endParaRPr lang="en-GB"/>
          </a:p>
        </p:txBody>
      </p:sp>
    </p:spTree>
    <p:extLst>
      <p:ext uri="{BB962C8B-B14F-4D97-AF65-F5344CB8AC3E}">
        <p14:creationId xmlns:p14="http://schemas.microsoft.com/office/powerpoint/2010/main" val="1104185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ran my GA 10 times and got the same fitness 10 times (£5136.9). However, the weighting is not exactly the same. </a:t>
            </a:r>
          </a:p>
          <a:p>
            <a:endParaRPr lang="en-GB" dirty="0"/>
          </a:p>
          <a:p>
            <a:r>
              <a:rPr lang="en-GB" dirty="0"/>
              <a:t>But there is a similarity:</a:t>
            </a:r>
          </a:p>
          <a:p>
            <a:r>
              <a:rPr lang="en-GB" dirty="0"/>
              <a:t>The weighting of SMA, TBR, VOL combined is always less than MOM. </a:t>
            </a:r>
          </a:p>
          <a:p>
            <a:endParaRPr lang="en-GB" dirty="0"/>
          </a:p>
          <a:p>
            <a:r>
              <a:rPr lang="en-GB" dirty="0"/>
              <a:t>This means that for all 10 GA that got perfect score, the only indicator used for the final result was MOM. </a:t>
            </a:r>
          </a:p>
        </p:txBody>
      </p:sp>
      <p:sp>
        <p:nvSpPr>
          <p:cNvPr id="4" name="Slide Number Placeholder 3"/>
          <p:cNvSpPr>
            <a:spLocks noGrp="1"/>
          </p:cNvSpPr>
          <p:nvPr>
            <p:ph type="sldNum" sz="quarter" idx="5"/>
          </p:nvPr>
        </p:nvSpPr>
        <p:spPr/>
        <p:txBody>
          <a:bodyPr/>
          <a:lstStyle/>
          <a:p>
            <a:fld id="{47C2280D-4AFB-4BD4-BBDF-785213B07E96}" type="slidenum">
              <a:rPr lang="en-GB" smtClean="0"/>
              <a:t>10</a:t>
            </a:fld>
            <a:endParaRPr lang="en-GB"/>
          </a:p>
        </p:txBody>
      </p:sp>
    </p:spTree>
    <p:extLst>
      <p:ext uri="{BB962C8B-B14F-4D97-AF65-F5344CB8AC3E}">
        <p14:creationId xmlns:p14="http://schemas.microsoft.com/office/powerpoint/2010/main" val="2379535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have implemented 3 crossover methods and 2 mutation methods for my GA, and I am curious which of these combination will yield the best result. </a:t>
            </a:r>
          </a:p>
          <a:p>
            <a:endParaRPr lang="en-GB" dirty="0"/>
          </a:p>
          <a:p>
            <a:r>
              <a:rPr lang="en-GB" dirty="0"/>
              <a:t>Since I have already discovered that the Unilever closing price largely depend on the momentum, as long as I have a higher weighting for MOM, the algorithm will find the best result. </a:t>
            </a:r>
          </a:p>
          <a:p>
            <a:r>
              <a:rPr lang="en-GB" dirty="0"/>
              <a:t>I order to test the different combinations, I’ve set my population size to only 20, but have a maximum generation of 100. But because my population size is so small, I will also need a relatively small tournament size, in this case I’ve set it to 5. I’ve also increased the mutation chance to 1% to slightly increase the chance of mutation, and have a better comparison between the two mutation methods. </a:t>
            </a:r>
          </a:p>
          <a:p>
            <a:endParaRPr lang="en-GB" dirty="0"/>
          </a:p>
          <a:p>
            <a:endParaRPr lang="en-GB" dirty="0"/>
          </a:p>
        </p:txBody>
      </p:sp>
      <p:sp>
        <p:nvSpPr>
          <p:cNvPr id="4" name="Slide Number Placeholder 3"/>
          <p:cNvSpPr>
            <a:spLocks noGrp="1"/>
          </p:cNvSpPr>
          <p:nvPr>
            <p:ph type="sldNum" sz="quarter" idx="5"/>
          </p:nvPr>
        </p:nvSpPr>
        <p:spPr/>
        <p:txBody>
          <a:bodyPr/>
          <a:lstStyle/>
          <a:p>
            <a:fld id="{47C2280D-4AFB-4BD4-BBDF-785213B07E96}" type="slidenum">
              <a:rPr lang="en-GB" smtClean="0"/>
              <a:t>11</a:t>
            </a:fld>
            <a:endParaRPr lang="en-GB"/>
          </a:p>
        </p:txBody>
      </p:sp>
    </p:spTree>
    <p:extLst>
      <p:ext uri="{BB962C8B-B14F-4D97-AF65-F5344CB8AC3E}">
        <p14:creationId xmlns:p14="http://schemas.microsoft.com/office/powerpoint/2010/main" val="58651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Figures show the average number of generations it takes to reach the best result, the lower the number, the less number of generations it takes to reach the best result. </a:t>
            </a:r>
          </a:p>
          <a:p>
            <a:endParaRPr lang="en-GB" dirty="0"/>
          </a:p>
          <a:p>
            <a:r>
              <a:rPr lang="en-GB" dirty="0"/>
              <a:t>To do this, I created a script to run through my GA in each of the crossover-mutation combination 100 times each, calculate the average number of generations it takes for the GA to reach best result. </a:t>
            </a:r>
          </a:p>
          <a:p>
            <a:r>
              <a:rPr lang="en-GB" dirty="0"/>
              <a:t>Looking at the result, the one-point crossover and bit-string mutation seems to be the best combination for this set of data. </a:t>
            </a:r>
          </a:p>
          <a:p>
            <a:r>
              <a:rPr lang="en-GB" dirty="0"/>
              <a:t>However, there are flaws in this method: Even though I set the population size to 10, there still might be a chance that one of the weighting is already the best score at the initialising stage, which leads to that combination’s average generation to decrease. </a:t>
            </a:r>
          </a:p>
          <a:p>
            <a:endParaRPr lang="en-GB" dirty="0"/>
          </a:p>
          <a:p>
            <a:r>
              <a:rPr lang="en-GB" dirty="0"/>
              <a:t>If I were to re-do my algorithm, I would try to explore more technical indicators such as EMA, MACD, RSI, Bollinger Bands, Stochastic Oscillator, etc. rather than just the different genetic operators. However, a lot of these indicators will also require more data like open-high-low-close (OHLC). I believe this will produce a better result than using only momentum. </a:t>
            </a:r>
          </a:p>
          <a:p>
            <a:endParaRPr lang="en-GB" dirty="0"/>
          </a:p>
          <a:p>
            <a:r>
              <a:rPr lang="en-GB" dirty="0"/>
              <a:t>But this also led me thinking if MOM really is the only indicator that mattered in this data, maybe there might be a even better result if I just ran my GA for a longer period of time. </a:t>
            </a:r>
          </a:p>
        </p:txBody>
      </p:sp>
      <p:sp>
        <p:nvSpPr>
          <p:cNvPr id="4" name="Slide Number Placeholder 3"/>
          <p:cNvSpPr>
            <a:spLocks noGrp="1"/>
          </p:cNvSpPr>
          <p:nvPr>
            <p:ph type="sldNum" sz="quarter" idx="5"/>
          </p:nvPr>
        </p:nvSpPr>
        <p:spPr/>
        <p:txBody>
          <a:bodyPr/>
          <a:lstStyle/>
          <a:p>
            <a:fld id="{47C2280D-4AFB-4BD4-BBDF-785213B07E96}" type="slidenum">
              <a:rPr lang="en-GB" smtClean="0"/>
              <a:t>12</a:t>
            </a:fld>
            <a:endParaRPr lang="en-GB"/>
          </a:p>
        </p:txBody>
      </p:sp>
    </p:spTree>
    <p:extLst>
      <p:ext uri="{BB962C8B-B14F-4D97-AF65-F5344CB8AC3E}">
        <p14:creationId xmlns:p14="http://schemas.microsoft.com/office/powerpoint/2010/main" val="4033088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Being curious if there are any other weighting that can provide a better weighting, I’ve set up another script to run my GA, but this time, with a termination criteria: if fitness is greater than 5136.9</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left this script running for just over a day and was able to find a better result (5540.8).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further testing, I found out that in order to get the new best result, there are 4 rules: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If multiple actions share the same weight (e.g. buy action = sell action or buy action = hold action) then we will hold.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Volatility must have a weighting of 0.0</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weighting of Trade Breakout Rule and Simple Moving Average must be the same as the weighting of momentum.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weighting of Trade Breakout Rule must be greater than the weighting of Simple Moving Average. </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result seems to be more promising than purely relying on momentum and was able to utilize SMA and TBR. So I’m certain that there must be another weighting that utilizes all four indicators and produce an even better fitness. But to achieve that, I will need more time and processing power. With more time, I’m certain I will be able to find that result.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47C2280D-4AFB-4BD4-BBDF-785213B07E96}" type="slidenum">
              <a:rPr lang="en-GB" smtClean="0"/>
              <a:t>13</a:t>
            </a:fld>
            <a:endParaRPr lang="en-GB"/>
          </a:p>
        </p:txBody>
      </p:sp>
    </p:spTree>
    <p:extLst>
      <p:ext uri="{BB962C8B-B14F-4D97-AF65-F5344CB8AC3E}">
        <p14:creationId xmlns:p14="http://schemas.microsoft.com/office/powerpoint/2010/main" val="2529532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12/13/2020</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02609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12/13/2020</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8497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12/13/2020</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69866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3225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517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5B47D6-DAD7-40A6-BD10-CD2FABB13213}"/>
              </a:ext>
            </a:extLst>
          </p:cNvPr>
          <p:cNvSpPr/>
          <p:nvPr userDrawn="1"/>
        </p:nvSpPr>
        <p:spPr>
          <a:xfrm>
            <a:off x="0" y="0"/>
            <a:ext cx="12192000"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320944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5023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27960874-3F9B-4D3F-855A-5669B09C929B}"/>
              </a:ext>
            </a:extLst>
          </p:cNvPr>
          <p:cNvSpPr>
            <a:spLocks noGrp="1"/>
          </p:cNvSpPr>
          <p:nvPr>
            <p:ph type="pic" idx="12" hasCustomPrompt="1"/>
          </p:nvPr>
        </p:nvSpPr>
        <p:spPr>
          <a:xfrm>
            <a:off x="0" y="0"/>
            <a:ext cx="12192000" cy="3135087"/>
          </a:xfrm>
          <a:prstGeom prst="rect">
            <a:avLst/>
          </a:prstGeom>
          <a:solidFill>
            <a:schemeClr val="bg1">
              <a:lumMod val="95000"/>
            </a:schemeClr>
          </a:solidFill>
          <a:ln w="12700">
            <a:noFill/>
          </a:ln>
        </p:spPr>
        <p:txBody>
          <a:bodyPr anchor="ctr"/>
          <a:lstStyle>
            <a:lvl1pPr marL="0" indent="0" algn="ctr">
              <a:buNone/>
              <a:defRPr sz="18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
        <p:nvSpPr>
          <p:cNvPr id="5" name="Picture Placeholder 2">
            <a:extLst>
              <a:ext uri="{FF2B5EF4-FFF2-40B4-BE49-F238E27FC236}">
                <a16:creationId xmlns:a16="http://schemas.microsoft.com/office/drawing/2014/main" id="{2B1140DE-B7EF-4821-92DB-87F8292871AB}"/>
              </a:ext>
            </a:extLst>
          </p:cNvPr>
          <p:cNvSpPr>
            <a:spLocks noGrp="1"/>
          </p:cNvSpPr>
          <p:nvPr>
            <p:ph type="pic" idx="13" hasCustomPrompt="1"/>
          </p:nvPr>
        </p:nvSpPr>
        <p:spPr>
          <a:xfrm>
            <a:off x="905623"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6" name="Picture Placeholder 2">
            <a:extLst>
              <a:ext uri="{FF2B5EF4-FFF2-40B4-BE49-F238E27FC236}">
                <a16:creationId xmlns:a16="http://schemas.microsoft.com/office/drawing/2014/main" id="{72D1BE3B-CE32-4F45-9E7C-3CF4C5DACDCA}"/>
              </a:ext>
            </a:extLst>
          </p:cNvPr>
          <p:cNvSpPr>
            <a:spLocks noGrp="1"/>
          </p:cNvSpPr>
          <p:nvPr>
            <p:ph type="pic" idx="14" hasCustomPrompt="1"/>
          </p:nvPr>
        </p:nvSpPr>
        <p:spPr>
          <a:xfrm>
            <a:off x="6282361"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7" name="Picture Placeholder 2">
            <a:extLst>
              <a:ext uri="{FF2B5EF4-FFF2-40B4-BE49-F238E27FC236}">
                <a16:creationId xmlns:a16="http://schemas.microsoft.com/office/drawing/2014/main" id="{6F1FA09A-98C2-4BC7-A032-43C843531C64}"/>
              </a:ext>
            </a:extLst>
          </p:cNvPr>
          <p:cNvSpPr>
            <a:spLocks noGrp="1"/>
          </p:cNvSpPr>
          <p:nvPr>
            <p:ph type="pic" idx="15" hasCustomPrompt="1"/>
          </p:nvPr>
        </p:nvSpPr>
        <p:spPr>
          <a:xfrm>
            <a:off x="3593992"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8" name="Picture Placeholder 2">
            <a:extLst>
              <a:ext uri="{FF2B5EF4-FFF2-40B4-BE49-F238E27FC236}">
                <a16:creationId xmlns:a16="http://schemas.microsoft.com/office/drawing/2014/main" id="{28718837-365D-4859-B99D-1C4C5BB7E508}"/>
              </a:ext>
            </a:extLst>
          </p:cNvPr>
          <p:cNvSpPr>
            <a:spLocks noGrp="1"/>
          </p:cNvSpPr>
          <p:nvPr>
            <p:ph type="pic" idx="16" hasCustomPrompt="1"/>
          </p:nvPr>
        </p:nvSpPr>
        <p:spPr>
          <a:xfrm>
            <a:off x="8970731"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22" name="Text Placeholder 9">
            <a:extLst>
              <a:ext uri="{FF2B5EF4-FFF2-40B4-BE49-F238E27FC236}">
                <a16:creationId xmlns:a16="http://schemas.microsoft.com/office/drawing/2014/main" id="{4111A57B-317A-41FC-8D5B-458B4DA86DA4}"/>
              </a:ext>
            </a:extLst>
          </p:cNvPr>
          <p:cNvSpPr>
            <a:spLocks noGrp="1"/>
          </p:cNvSpPr>
          <p:nvPr>
            <p:ph type="body" sz="quarter" idx="10" hasCustomPrompt="1"/>
          </p:nvPr>
        </p:nvSpPr>
        <p:spPr>
          <a:xfrm>
            <a:off x="323529" y="74010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870882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6998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1_Images &amp; Contents Layout">
    <p:spTree>
      <p:nvGrpSpPr>
        <p:cNvPr id="1" name=""/>
        <p:cNvGrpSpPr/>
        <p:nvPr/>
      </p:nvGrpSpPr>
      <p:grpSpPr>
        <a:xfrm>
          <a:off x="0" y="0"/>
          <a:ext cx="0" cy="0"/>
          <a:chOff x="0" y="0"/>
          <a:chExt cx="0" cy="0"/>
        </a:xfrm>
      </p:grpSpPr>
      <p:sp>
        <p:nvSpPr>
          <p:cNvPr id="6" name="그림 개체 틀 12">
            <a:extLst>
              <a:ext uri="{FF2B5EF4-FFF2-40B4-BE49-F238E27FC236}">
                <a16:creationId xmlns:a16="http://schemas.microsoft.com/office/drawing/2014/main" id="{A7A44CD1-8791-4411-9DCF-BE8F9EB9EB13}"/>
              </a:ext>
            </a:extLst>
          </p:cNvPr>
          <p:cNvSpPr>
            <a:spLocks noGrp="1"/>
          </p:cNvSpPr>
          <p:nvPr>
            <p:ph type="pic" sz="quarter" idx="10" hasCustomPrompt="1"/>
          </p:nvPr>
        </p:nvSpPr>
        <p:spPr>
          <a:xfrm>
            <a:off x="799070" y="1223317"/>
            <a:ext cx="5441094" cy="4721980"/>
          </a:xfrm>
          <a:custGeom>
            <a:avLst/>
            <a:gdLst>
              <a:gd name="connsiteX0" fmla="*/ 2090352 w 5441094"/>
              <a:gd name="connsiteY0" fmla="*/ 2977952 h 4721980"/>
              <a:gd name="connsiteX1" fmla="*/ 3101888 w 5441094"/>
              <a:gd name="connsiteY1" fmla="*/ 4721980 h 4721980"/>
              <a:gd name="connsiteX2" fmla="*/ 1078816 w 5441094"/>
              <a:gd name="connsiteY2" fmla="*/ 4721980 h 4721980"/>
              <a:gd name="connsiteX3" fmla="*/ 2191267 w 5441094"/>
              <a:gd name="connsiteY3" fmla="*/ 2940880 h 4721980"/>
              <a:gd name="connsiteX4" fmla="*/ 4155992 w 5441094"/>
              <a:gd name="connsiteY4" fmla="*/ 2940880 h 4721980"/>
              <a:gd name="connsiteX5" fmla="*/ 3173629 w 5441094"/>
              <a:gd name="connsiteY5" fmla="*/ 4634609 h 4721980"/>
              <a:gd name="connsiteX6" fmla="*/ 0 w 5441094"/>
              <a:gd name="connsiteY6" fmla="*/ 2928524 h 4721980"/>
              <a:gd name="connsiteX7" fmla="*/ 2023072 w 5441094"/>
              <a:gd name="connsiteY7" fmla="*/ 2928524 h 4721980"/>
              <a:gd name="connsiteX8" fmla="*/ 1011536 w 5441094"/>
              <a:gd name="connsiteY8" fmla="*/ 4672552 h 4721980"/>
              <a:gd name="connsiteX9" fmla="*/ 982363 w 5441094"/>
              <a:gd name="connsiteY9" fmla="*/ 1120204 h 4721980"/>
              <a:gd name="connsiteX10" fmla="*/ 1964725 w 5441094"/>
              <a:gd name="connsiteY10" fmla="*/ 2813933 h 4721980"/>
              <a:gd name="connsiteX11" fmla="*/ 0 w 5441094"/>
              <a:gd name="connsiteY11" fmla="*/ 2813933 h 4721980"/>
              <a:gd name="connsiteX12" fmla="*/ 3816180 w 5441094"/>
              <a:gd name="connsiteY12" fmla="*/ 12357 h 4721980"/>
              <a:gd name="connsiteX13" fmla="*/ 5441094 w 5441094"/>
              <a:gd name="connsiteY13" fmla="*/ 2813933 h 4721980"/>
              <a:gd name="connsiteX14" fmla="*/ 2191266 w 5441094"/>
              <a:gd name="connsiteY14" fmla="*/ 2813933 h 4721980"/>
              <a:gd name="connsiteX15" fmla="*/ 465439 w 5441094"/>
              <a:gd name="connsiteY15" fmla="*/ 0 h 4721980"/>
              <a:gd name="connsiteX16" fmla="*/ 3715267 w 5441094"/>
              <a:gd name="connsiteY16" fmla="*/ 0 h 4721980"/>
              <a:gd name="connsiteX17" fmla="*/ 2090353 w 5441094"/>
              <a:gd name="connsiteY17" fmla="*/ 2801576 h 472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41094" h="4721980">
                <a:moveTo>
                  <a:pt x="2090352" y="2977952"/>
                </a:moveTo>
                <a:lnTo>
                  <a:pt x="3101888" y="4721980"/>
                </a:lnTo>
                <a:lnTo>
                  <a:pt x="1078816" y="4721980"/>
                </a:lnTo>
                <a:close/>
                <a:moveTo>
                  <a:pt x="2191267" y="2940880"/>
                </a:moveTo>
                <a:lnTo>
                  <a:pt x="4155992" y="2940880"/>
                </a:lnTo>
                <a:lnTo>
                  <a:pt x="3173629" y="4634609"/>
                </a:lnTo>
                <a:close/>
                <a:moveTo>
                  <a:pt x="0" y="2928524"/>
                </a:moveTo>
                <a:lnTo>
                  <a:pt x="2023072" y="2928524"/>
                </a:lnTo>
                <a:lnTo>
                  <a:pt x="1011536" y="4672552"/>
                </a:lnTo>
                <a:close/>
                <a:moveTo>
                  <a:pt x="982363" y="1120204"/>
                </a:moveTo>
                <a:lnTo>
                  <a:pt x="1964725" y="2813933"/>
                </a:lnTo>
                <a:lnTo>
                  <a:pt x="0" y="2813933"/>
                </a:lnTo>
                <a:close/>
                <a:moveTo>
                  <a:pt x="3816180" y="12357"/>
                </a:moveTo>
                <a:lnTo>
                  <a:pt x="5441094" y="2813933"/>
                </a:lnTo>
                <a:lnTo>
                  <a:pt x="2191266" y="2813933"/>
                </a:lnTo>
                <a:close/>
                <a:moveTo>
                  <a:pt x="465439" y="0"/>
                </a:moveTo>
                <a:lnTo>
                  <a:pt x="3715267" y="0"/>
                </a:lnTo>
                <a:lnTo>
                  <a:pt x="2090353" y="28015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22045845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12/13/2020</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05337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5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2829302"/>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24324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47449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377846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640229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22" name="Text Placeholder 9">
            <a:extLst>
              <a:ext uri="{FF2B5EF4-FFF2-40B4-BE49-F238E27FC236}">
                <a16:creationId xmlns:a16="http://schemas.microsoft.com/office/drawing/2014/main" id="{4111A57B-317A-41FC-8D5B-458B4DA86DA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4" name="Picture Placeholder 2">
            <a:extLst>
              <a:ext uri="{FF2B5EF4-FFF2-40B4-BE49-F238E27FC236}">
                <a16:creationId xmlns:a16="http://schemas.microsoft.com/office/drawing/2014/main" id="{8E24A2BE-80CE-4B79-BF31-91FA62C04420}"/>
              </a:ext>
            </a:extLst>
          </p:cNvPr>
          <p:cNvSpPr>
            <a:spLocks noGrp="1"/>
          </p:cNvSpPr>
          <p:nvPr>
            <p:ph type="pic" idx="13" hasCustomPrompt="1"/>
          </p:nvPr>
        </p:nvSpPr>
        <p:spPr>
          <a:xfrm>
            <a:off x="0" y="2160665"/>
            <a:ext cx="12192000" cy="2502762"/>
          </a:xfrm>
          <a:prstGeom prst="rect">
            <a:avLst/>
          </a:prstGeom>
          <a:solidFill>
            <a:schemeClr val="bg1">
              <a:lumMod val="95000"/>
            </a:schemeClr>
          </a:solidFill>
        </p:spPr>
        <p:txBody>
          <a:bodyPr anchor="ctr"/>
          <a:lstStyle>
            <a:lvl1pPr marL="0" indent="0" algn="ctr">
              <a:buNone/>
              <a:defRPr sz="18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 </a:t>
            </a:r>
            <a:endParaRPr lang="ko-KR" altLang="en-US" dirty="0"/>
          </a:p>
        </p:txBody>
      </p:sp>
      <p:sp>
        <p:nvSpPr>
          <p:cNvPr id="5" name="Rectangle 4">
            <a:extLst>
              <a:ext uri="{FF2B5EF4-FFF2-40B4-BE49-F238E27FC236}">
                <a16:creationId xmlns:a16="http://schemas.microsoft.com/office/drawing/2014/main" id="{B2F51014-6E90-4769-BCD9-A06A9FC17AC8}"/>
              </a:ext>
            </a:extLst>
          </p:cNvPr>
          <p:cNvSpPr/>
          <p:nvPr userDrawn="1"/>
        </p:nvSpPr>
        <p:spPr>
          <a:xfrm>
            <a:off x="0" y="2026940"/>
            <a:ext cx="12192000" cy="72008"/>
          </a:xfrm>
          <a:prstGeom prst="rect">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Rectangle 5">
            <a:extLst>
              <a:ext uri="{FF2B5EF4-FFF2-40B4-BE49-F238E27FC236}">
                <a16:creationId xmlns:a16="http://schemas.microsoft.com/office/drawing/2014/main" id="{D8BC926F-7282-4E00-BF8A-8D24B274039B}"/>
              </a:ext>
            </a:extLst>
          </p:cNvPr>
          <p:cNvSpPr/>
          <p:nvPr userDrawn="1"/>
        </p:nvSpPr>
        <p:spPr>
          <a:xfrm>
            <a:off x="0" y="4725144"/>
            <a:ext cx="12192000" cy="72008"/>
          </a:xfrm>
          <a:prstGeom prst="rect">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150336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12/13/2020</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58562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12/13/2020</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5789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12/13/2020</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9430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12/13/2020</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456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12/13/2020</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46510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12/13/2020</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7559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12/13/2020</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20034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4.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12/13/2020</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9335596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86" r:id="rId5"/>
    <p:sldLayoutId id="2147483666" r:id="rId6"/>
    <p:sldLayoutId id="2147483667" r:id="rId7"/>
    <p:sldLayoutId id="2147483687" r:id="rId8"/>
    <p:sldLayoutId id="2147483678" r:id="rId9"/>
    <p:sldLayoutId id="2147483670" r:id="rId10"/>
    <p:sldLayoutId id="2147483684" r:id="rId11"/>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5420842"/>
      </p:ext>
    </p:extLst>
  </p:cSld>
  <p:clrMap bg1="lt1" tx1="dk1" bg2="lt2" tx2="dk2" accent1="accent1" accent2="accent2" accent3="accent3" accent4="accent4" accent5="accent5" accent6="accent6" hlink="hlink" folHlink="folHlink"/>
  <p:sldLayoutIdLst>
    <p:sldLayoutId id="2147483680" r:id="rId1"/>
    <p:sldLayoutId id="2147483674"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76" r:id="rId1"/>
    <p:sldLayoutId id="2147483668" r:id="rId2"/>
    <p:sldLayoutId id="2147483665" r:id="rId3"/>
    <p:sldLayoutId id="2147483671" r:id="rId4"/>
    <p:sldLayoutId id="2147483681" r:id="rId5"/>
    <p:sldLayoutId id="2147483675" r:id="rId6"/>
    <p:sldLayoutId id="2147483673" r:id="rId7"/>
    <p:sldLayoutId id="2147483672" r:id="rId8"/>
    <p:sldLayoutId id="2147483669" r:id="rId9"/>
    <p:sldLayoutId id="2147483657" r:id="rId10"/>
    <p:sldLayoutId id="214748367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4.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4.xml"/><Relationship Id="rId5" Type="http://schemas.openxmlformats.org/officeDocument/2006/relationships/chart" Target="../charts/chart1.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5.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image" Target="../media/image12.png"/><Relationship Id="rId5" Type="http://schemas.openxmlformats.org/officeDocument/2006/relationships/image" Target="../media/image11.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CE2BF505-7DE6-4F49-BE53-8357C3CFAD67}"/>
              </a:ext>
            </a:extLst>
          </p:cNvPr>
          <p:cNvGrpSpPr/>
          <p:nvPr/>
        </p:nvGrpSpPr>
        <p:grpSpPr>
          <a:xfrm>
            <a:off x="10046387" y="194480"/>
            <a:ext cx="1684599" cy="413563"/>
            <a:chOff x="864753" y="5755727"/>
            <a:chExt cx="1544830" cy="413563"/>
          </a:xfrm>
        </p:grpSpPr>
        <p:sp>
          <p:nvSpPr>
            <p:cNvPr id="9" name="Rounded Rectangle 7">
              <a:extLst>
                <a:ext uri="{FF2B5EF4-FFF2-40B4-BE49-F238E27FC236}">
                  <a16:creationId xmlns:a16="http://schemas.microsoft.com/office/drawing/2014/main" id="{76510AC1-6796-4AAE-826B-82E3C6C83F08}"/>
                </a:ext>
              </a:extLst>
            </p:cNvPr>
            <p:cNvSpPr/>
            <p:nvPr/>
          </p:nvSpPr>
          <p:spPr>
            <a:xfrm>
              <a:off x="864753" y="5755727"/>
              <a:ext cx="1544830" cy="413563"/>
            </a:xfrm>
            <a:prstGeom prst="roundRect">
              <a:avLst>
                <a:gd name="adj" fmla="val 50000"/>
              </a:avLst>
            </a:prstGeom>
            <a:solidFill>
              <a:schemeClr val="bg1">
                <a:alpha val="0"/>
              </a:schemeClr>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10" name="Freeform: Shape 9">
              <a:extLst>
                <a:ext uri="{FF2B5EF4-FFF2-40B4-BE49-F238E27FC236}">
                  <a16:creationId xmlns:a16="http://schemas.microsoft.com/office/drawing/2014/main" id="{1AA9B7A6-AA04-48A1-8F03-8478DA0AB4E2}"/>
                </a:ext>
              </a:extLst>
            </p:cNvPr>
            <p:cNvSpPr/>
            <p:nvPr/>
          </p:nvSpPr>
          <p:spPr>
            <a:xfrm>
              <a:off x="1584900" y="5839450"/>
              <a:ext cx="493113" cy="238870"/>
            </a:xfrm>
            <a:custGeom>
              <a:avLst/>
              <a:gdLst>
                <a:gd name="connsiteX0" fmla="*/ 208619 w 476008"/>
                <a:gd name="connsiteY0" fmla="*/ 31142 h 184091"/>
                <a:gd name="connsiteX1" fmla="*/ 208619 w 476008"/>
                <a:gd name="connsiteY1" fmla="*/ 83381 h 184091"/>
                <a:gd name="connsiteX2" fmla="*/ 228962 w 476008"/>
                <a:gd name="connsiteY2" fmla="*/ 83381 h 184091"/>
                <a:gd name="connsiteX3" fmla="*/ 258347 w 476008"/>
                <a:gd name="connsiteY3" fmla="*/ 80493 h 184091"/>
                <a:gd name="connsiteX4" fmla="*/ 269962 w 476008"/>
                <a:gd name="connsiteY4" fmla="*/ 71452 h 184091"/>
                <a:gd name="connsiteX5" fmla="*/ 274169 w 476008"/>
                <a:gd name="connsiteY5" fmla="*/ 57136 h 184091"/>
                <a:gd name="connsiteX6" fmla="*/ 268267 w 476008"/>
                <a:gd name="connsiteY6" fmla="*/ 40560 h 184091"/>
                <a:gd name="connsiteX7" fmla="*/ 253324 w 476008"/>
                <a:gd name="connsiteY7" fmla="*/ 32398 h 184091"/>
                <a:gd name="connsiteX8" fmla="*/ 226576 w 476008"/>
                <a:gd name="connsiteY8" fmla="*/ 31142 h 184091"/>
                <a:gd name="connsiteX9" fmla="*/ 37169 w 476008"/>
                <a:gd name="connsiteY9" fmla="*/ 31142 h 184091"/>
                <a:gd name="connsiteX10" fmla="*/ 37169 w 476008"/>
                <a:gd name="connsiteY10" fmla="*/ 83381 h 184091"/>
                <a:gd name="connsiteX11" fmla="*/ 57512 w 476008"/>
                <a:gd name="connsiteY11" fmla="*/ 83381 h 184091"/>
                <a:gd name="connsiteX12" fmla="*/ 86897 w 476008"/>
                <a:gd name="connsiteY12" fmla="*/ 80493 h 184091"/>
                <a:gd name="connsiteX13" fmla="*/ 98512 w 476008"/>
                <a:gd name="connsiteY13" fmla="*/ 71452 h 184091"/>
                <a:gd name="connsiteX14" fmla="*/ 102719 w 476008"/>
                <a:gd name="connsiteY14" fmla="*/ 57136 h 184091"/>
                <a:gd name="connsiteX15" fmla="*/ 96817 w 476008"/>
                <a:gd name="connsiteY15" fmla="*/ 40560 h 184091"/>
                <a:gd name="connsiteX16" fmla="*/ 81874 w 476008"/>
                <a:gd name="connsiteY16" fmla="*/ 32398 h 184091"/>
                <a:gd name="connsiteX17" fmla="*/ 55126 w 476008"/>
                <a:gd name="connsiteY17" fmla="*/ 31142 h 184091"/>
                <a:gd name="connsiteX18" fmla="*/ 329714 w 476008"/>
                <a:gd name="connsiteY18" fmla="*/ 0 h 184091"/>
                <a:gd name="connsiteX19" fmla="*/ 476008 w 476008"/>
                <a:gd name="connsiteY19" fmla="*/ 0 h 184091"/>
                <a:gd name="connsiteX20" fmla="*/ 476008 w 476008"/>
                <a:gd name="connsiteY20" fmla="*/ 31142 h 184091"/>
                <a:gd name="connsiteX21" fmla="*/ 421509 w 476008"/>
                <a:gd name="connsiteY21" fmla="*/ 31142 h 184091"/>
                <a:gd name="connsiteX22" fmla="*/ 421509 w 476008"/>
                <a:gd name="connsiteY22" fmla="*/ 184091 h 184091"/>
                <a:gd name="connsiteX23" fmla="*/ 384339 w 476008"/>
                <a:gd name="connsiteY23" fmla="*/ 184091 h 184091"/>
                <a:gd name="connsiteX24" fmla="*/ 384339 w 476008"/>
                <a:gd name="connsiteY24" fmla="*/ 31142 h 184091"/>
                <a:gd name="connsiteX25" fmla="*/ 329714 w 476008"/>
                <a:gd name="connsiteY25" fmla="*/ 31142 h 184091"/>
                <a:gd name="connsiteX26" fmla="*/ 171450 w 476008"/>
                <a:gd name="connsiteY26" fmla="*/ 0 h 184091"/>
                <a:gd name="connsiteX27" fmla="*/ 231097 w 476008"/>
                <a:gd name="connsiteY27" fmla="*/ 0 h 184091"/>
                <a:gd name="connsiteX28" fmla="*/ 275299 w 476008"/>
                <a:gd name="connsiteY28" fmla="*/ 2763 h 184091"/>
                <a:gd name="connsiteX29" fmla="*/ 301795 w 476008"/>
                <a:gd name="connsiteY29" fmla="*/ 20783 h 184091"/>
                <a:gd name="connsiteX30" fmla="*/ 312469 w 476008"/>
                <a:gd name="connsiteY30" fmla="*/ 56634 h 184091"/>
                <a:gd name="connsiteX31" fmla="*/ 306316 w 476008"/>
                <a:gd name="connsiteY31" fmla="*/ 85139 h 184091"/>
                <a:gd name="connsiteX32" fmla="*/ 290682 w 476008"/>
                <a:gd name="connsiteY32" fmla="*/ 103285 h 184091"/>
                <a:gd name="connsiteX33" fmla="*/ 271406 w 476008"/>
                <a:gd name="connsiteY33" fmla="*/ 112012 h 184091"/>
                <a:gd name="connsiteX34" fmla="*/ 232855 w 476008"/>
                <a:gd name="connsiteY34" fmla="*/ 114649 h 184091"/>
                <a:gd name="connsiteX35" fmla="*/ 208619 w 476008"/>
                <a:gd name="connsiteY35" fmla="*/ 114649 h 184091"/>
                <a:gd name="connsiteX36" fmla="*/ 208619 w 476008"/>
                <a:gd name="connsiteY36" fmla="*/ 184091 h 184091"/>
                <a:gd name="connsiteX37" fmla="*/ 171450 w 476008"/>
                <a:gd name="connsiteY37" fmla="*/ 184091 h 184091"/>
                <a:gd name="connsiteX38" fmla="*/ 0 w 476008"/>
                <a:gd name="connsiteY38" fmla="*/ 0 h 184091"/>
                <a:gd name="connsiteX39" fmla="*/ 59647 w 476008"/>
                <a:gd name="connsiteY39" fmla="*/ 0 h 184091"/>
                <a:gd name="connsiteX40" fmla="*/ 103849 w 476008"/>
                <a:gd name="connsiteY40" fmla="*/ 2763 h 184091"/>
                <a:gd name="connsiteX41" fmla="*/ 130345 w 476008"/>
                <a:gd name="connsiteY41" fmla="*/ 20783 h 184091"/>
                <a:gd name="connsiteX42" fmla="*/ 141019 w 476008"/>
                <a:gd name="connsiteY42" fmla="*/ 56634 h 184091"/>
                <a:gd name="connsiteX43" fmla="*/ 134866 w 476008"/>
                <a:gd name="connsiteY43" fmla="*/ 85139 h 184091"/>
                <a:gd name="connsiteX44" fmla="*/ 119232 w 476008"/>
                <a:gd name="connsiteY44" fmla="*/ 103285 h 184091"/>
                <a:gd name="connsiteX45" fmla="*/ 99956 w 476008"/>
                <a:gd name="connsiteY45" fmla="*/ 112012 h 184091"/>
                <a:gd name="connsiteX46" fmla="*/ 61405 w 476008"/>
                <a:gd name="connsiteY46" fmla="*/ 114649 h 184091"/>
                <a:gd name="connsiteX47" fmla="*/ 37169 w 476008"/>
                <a:gd name="connsiteY47" fmla="*/ 114649 h 184091"/>
                <a:gd name="connsiteX48" fmla="*/ 37169 w 476008"/>
                <a:gd name="connsiteY48" fmla="*/ 184091 h 184091"/>
                <a:gd name="connsiteX49" fmla="*/ 0 w 476008"/>
                <a:gd name="connsiteY49" fmla="*/ 184091 h 18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76008" h="184091">
                  <a:moveTo>
                    <a:pt x="208619" y="31142"/>
                  </a:moveTo>
                  <a:lnTo>
                    <a:pt x="208619" y="83381"/>
                  </a:lnTo>
                  <a:lnTo>
                    <a:pt x="228962" y="83381"/>
                  </a:lnTo>
                  <a:cubicBezTo>
                    <a:pt x="243613" y="83381"/>
                    <a:pt x="253407" y="82418"/>
                    <a:pt x="258347" y="80493"/>
                  </a:cubicBezTo>
                  <a:cubicBezTo>
                    <a:pt x="263286" y="78567"/>
                    <a:pt x="267158" y="75554"/>
                    <a:pt x="269962" y="71452"/>
                  </a:cubicBezTo>
                  <a:cubicBezTo>
                    <a:pt x="272767" y="67350"/>
                    <a:pt x="274169" y="62578"/>
                    <a:pt x="274169" y="57136"/>
                  </a:cubicBezTo>
                  <a:cubicBezTo>
                    <a:pt x="274169" y="50439"/>
                    <a:pt x="272202" y="44914"/>
                    <a:pt x="268267" y="40560"/>
                  </a:cubicBezTo>
                  <a:cubicBezTo>
                    <a:pt x="264332" y="36207"/>
                    <a:pt x="259351" y="33486"/>
                    <a:pt x="253324" y="32398"/>
                  </a:cubicBezTo>
                  <a:cubicBezTo>
                    <a:pt x="248887" y="31561"/>
                    <a:pt x="239971" y="31142"/>
                    <a:pt x="226576" y="31142"/>
                  </a:cubicBezTo>
                  <a:close/>
                  <a:moveTo>
                    <a:pt x="37169" y="31142"/>
                  </a:moveTo>
                  <a:lnTo>
                    <a:pt x="37169" y="83381"/>
                  </a:lnTo>
                  <a:lnTo>
                    <a:pt x="57512" y="83381"/>
                  </a:lnTo>
                  <a:cubicBezTo>
                    <a:pt x="72163" y="83381"/>
                    <a:pt x="81957" y="82418"/>
                    <a:pt x="86897" y="80493"/>
                  </a:cubicBezTo>
                  <a:cubicBezTo>
                    <a:pt x="91836" y="78567"/>
                    <a:pt x="95708" y="75554"/>
                    <a:pt x="98512" y="71452"/>
                  </a:cubicBezTo>
                  <a:cubicBezTo>
                    <a:pt x="101317" y="67350"/>
                    <a:pt x="102719" y="62578"/>
                    <a:pt x="102719" y="57136"/>
                  </a:cubicBezTo>
                  <a:cubicBezTo>
                    <a:pt x="102719" y="50439"/>
                    <a:pt x="100752" y="44914"/>
                    <a:pt x="96817" y="40560"/>
                  </a:cubicBezTo>
                  <a:cubicBezTo>
                    <a:pt x="92882" y="36207"/>
                    <a:pt x="87901" y="33486"/>
                    <a:pt x="81874" y="32398"/>
                  </a:cubicBezTo>
                  <a:cubicBezTo>
                    <a:pt x="77437" y="31561"/>
                    <a:pt x="68521" y="31142"/>
                    <a:pt x="55126" y="31142"/>
                  </a:cubicBezTo>
                  <a:close/>
                  <a:moveTo>
                    <a:pt x="329714" y="0"/>
                  </a:moveTo>
                  <a:lnTo>
                    <a:pt x="476008" y="0"/>
                  </a:lnTo>
                  <a:lnTo>
                    <a:pt x="476008" y="31142"/>
                  </a:lnTo>
                  <a:lnTo>
                    <a:pt x="421509" y="31142"/>
                  </a:lnTo>
                  <a:lnTo>
                    <a:pt x="421509" y="184091"/>
                  </a:lnTo>
                  <a:lnTo>
                    <a:pt x="384339" y="184091"/>
                  </a:lnTo>
                  <a:lnTo>
                    <a:pt x="384339" y="31142"/>
                  </a:lnTo>
                  <a:lnTo>
                    <a:pt x="329714" y="31142"/>
                  </a:lnTo>
                  <a:close/>
                  <a:moveTo>
                    <a:pt x="171450" y="0"/>
                  </a:moveTo>
                  <a:lnTo>
                    <a:pt x="231097" y="0"/>
                  </a:lnTo>
                  <a:cubicBezTo>
                    <a:pt x="253700" y="0"/>
                    <a:pt x="268434" y="921"/>
                    <a:pt x="275299" y="2763"/>
                  </a:cubicBezTo>
                  <a:cubicBezTo>
                    <a:pt x="285847" y="5525"/>
                    <a:pt x="294679" y="11532"/>
                    <a:pt x="301795" y="20783"/>
                  </a:cubicBezTo>
                  <a:cubicBezTo>
                    <a:pt x="308911" y="30033"/>
                    <a:pt x="312469" y="41984"/>
                    <a:pt x="312469" y="56634"/>
                  </a:cubicBezTo>
                  <a:cubicBezTo>
                    <a:pt x="312469" y="67936"/>
                    <a:pt x="310418" y="77437"/>
                    <a:pt x="306316" y="85139"/>
                  </a:cubicBezTo>
                  <a:cubicBezTo>
                    <a:pt x="302214" y="92841"/>
                    <a:pt x="297002" y="98889"/>
                    <a:pt x="290682" y="103285"/>
                  </a:cubicBezTo>
                  <a:cubicBezTo>
                    <a:pt x="284361" y="107680"/>
                    <a:pt x="277936" y="110589"/>
                    <a:pt x="271406" y="112012"/>
                  </a:cubicBezTo>
                  <a:cubicBezTo>
                    <a:pt x="262532" y="113770"/>
                    <a:pt x="249682" y="114649"/>
                    <a:pt x="232855" y="114649"/>
                  </a:cubicBezTo>
                  <a:lnTo>
                    <a:pt x="208619" y="114649"/>
                  </a:lnTo>
                  <a:lnTo>
                    <a:pt x="208619" y="184091"/>
                  </a:lnTo>
                  <a:lnTo>
                    <a:pt x="171450" y="184091"/>
                  </a:lnTo>
                  <a:close/>
                  <a:moveTo>
                    <a:pt x="0" y="0"/>
                  </a:moveTo>
                  <a:lnTo>
                    <a:pt x="59647" y="0"/>
                  </a:lnTo>
                  <a:cubicBezTo>
                    <a:pt x="82250" y="0"/>
                    <a:pt x="96984" y="921"/>
                    <a:pt x="103849" y="2763"/>
                  </a:cubicBezTo>
                  <a:cubicBezTo>
                    <a:pt x="114397" y="5525"/>
                    <a:pt x="123229" y="11532"/>
                    <a:pt x="130345" y="20783"/>
                  </a:cubicBezTo>
                  <a:cubicBezTo>
                    <a:pt x="137461" y="30033"/>
                    <a:pt x="141019" y="41984"/>
                    <a:pt x="141019" y="56634"/>
                  </a:cubicBezTo>
                  <a:cubicBezTo>
                    <a:pt x="141019" y="67936"/>
                    <a:pt x="138968" y="77437"/>
                    <a:pt x="134866" y="85139"/>
                  </a:cubicBezTo>
                  <a:cubicBezTo>
                    <a:pt x="130764" y="92841"/>
                    <a:pt x="125552" y="98889"/>
                    <a:pt x="119232" y="103285"/>
                  </a:cubicBezTo>
                  <a:cubicBezTo>
                    <a:pt x="112911" y="107680"/>
                    <a:pt x="106486" y="110589"/>
                    <a:pt x="99956" y="112012"/>
                  </a:cubicBezTo>
                  <a:cubicBezTo>
                    <a:pt x="91082" y="113770"/>
                    <a:pt x="78232" y="114649"/>
                    <a:pt x="61405" y="114649"/>
                  </a:cubicBezTo>
                  <a:lnTo>
                    <a:pt x="37169" y="114649"/>
                  </a:lnTo>
                  <a:lnTo>
                    <a:pt x="37169" y="184091"/>
                  </a:lnTo>
                  <a:lnTo>
                    <a:pt x="0" y="18409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11" name="Freeform: Shape 10">
              <a:extLst>
                <a:ext uri="{FF2B5EF4-FFF2-40B4-BE49-F238E27FC236}">
                  <a16:creationId xmlns:a16="http://schemas.microsoft.com/office/drawing/2014/main" id="{9B1FA3CF-9802-4908-BF1F-FFF6919AFED7}"/>
                </a:ext>
              </a:extLst>
            </p:cNvPr>
            <p:cNvSpPr/>
            <p:nvPr/>
          </p:nvSpPr>
          <p:spPr>
            <a:xfrm>
              <a:off x="1095829" y="5851239"/>
              <a:ext cx="164495" cy="228600"/>
            </a:xfrm>
            <a:custGeom>
              <a:avLst/>
              <a:gdLst>
                <a:gd name="connsiteX0" fmla="*/ 0 w 164495"/>
                <a:gd name="connsiteY0" fmla="*/ 208038 h 212876"/>
                <a:gd name="connsiteX1" fmla="*/ 79828 w 164495"/>
                <a:gd name="connsiteY1" fmla="*/ 0 h 212876"/>
                <a:gd name="connsiteX2" fmla="*/ 164495 w 164495"/>
                <a:gd name="connsiteY2" fmla="*/ 212876 h 212876"/>
              </a:gdLst>
              <a:ahLst/>
              <a:cxnLst>
                <a:cxn ang="0">
                  <a:pos x="connsiteX0" y="connsiteY0"/>
                </a:cxn>
                <a:cxn ang="0">
                  <a:pos x="connsiteX1" y="connsiteY1"/>
                </a:cxn>
                <a:cxn ang="0">
                  <a:pos x="connsiteX2" y="connsiteY2"/>
                </a:cxn>
              </a:cxnLst>
              <a:rect l="l" t="t" r="r" b="b"/>
              <a:pathLst>
                <a:path w="164495" h="212876">
                  <a:moveTo>
                    <a:pt x="0" y="208038"/>
                  </a:moveTo>
                  <a:lnTo>
                    <a:pt x="79828" y="0"/>
                  </a:lnTo>
                  <a:lnTo>
                    <a:pt x="164495" y="212876"/>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12" name="Freeform: Shape 11">
              <a:extLst>
                <a:ext uri="{FF2B5EF4-FFF2-40B4-BE49-F238E27FC236}">
                  <a16:creationId xmlns:a16="http://schemas.microsoft.com/office/drawing/2014/main" id="{D67BCD5F-023B-4928-A8BA-960BE01DD3FA}"/>
                </a:ext>
              </a:extLst>
            </p:cNvPr>
            <p:cNvSpPr/>
            <p:nvPr/>
          </p:nvSpPr>
          <p:spPr>
            <a:xfrm>
              <a:off x="1301554" y="5851239"/>
              <a:ext cx="101600" cy="228600"/>
            </a:xfrm>
            <a:custGeom>
              <a:avLst/>
              <a:gdLst>
                <a:gd name="connsiteX0" fmla="*/ 4838 w 101600"/>
                <a:gd name="connsiteY0" fmla="*/ 0 h 220133"/>
                <a:gd name="connsiteX1" fmla="*/ 0 w 101600"/>
                <a:gd name="connsiteY1" fmla="*/ 220133 h 220133"/>
                <a:gd name="connsiteX2" fmla="*/ 101600 w 101600"/>
                <a:gd name="connsiteY2" fmla="*/ 220133 h 220133"/>
              </a:gdLst>
              <a:ahLst/>
              <a:cxnLst>
                <a:cxn ang="0">
                  <a:pos x="connsiteX0" y="connsiteY0"/>
                </a:cxn>
                <a:cxn ang="0">
                  <a:pos x="connsiteX1" y="connsiteY1"/>
                </a:cxn>
                <a:cxn ang="0">
                  <a:pos x="connsiteX2" y="connsiteY2"/>
                </a:cxn>
              </a:cxnLst>
              <a:rect l="l" t="t" r="r" b="b"/>
              <a:pathLst>
                <a:path w="101600" h="220133">
                  <a:moveTo>
                    <a:pt x="4838" y="0"/>
                  </a:moveTo>
                  <a:lnTo>
                    <a:pt x="0" y="220133"/>
                  </a:lnTo>
                  <a:lnTo>
                    <a:pt x="101600" y="220133"/>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13" name="Freeform: Shape 12">
              <a:extLst>
                <a:ext uri="{FF2B5EF4-FFF2-40B4-BE49-F238E27FC236}">
                  <a16:creationId xmlns:a16="http://schemas.microsoft.com/office/drawing/2014/main" id="{C9E83D94-2B8F-4267-A14B-28F4B1D232E9}"/>
                </a:ext>
              </a:extLst>
            </p:cNvPr>
            <p:cNvSpPr/>
            <p:nvPr/>
          </p:nvSpPr>
          <p:spPr>
            <a:xfrm>
              <a:off x="1444384" y="5851239"/>
              <a:ext cx="101600" cy="228600"/>
            </a:xfrm>
            <a:custGeom>
              <a:avLst/>
              <a:gdLst>
                <a:gd name="connsiteX0" fmla="*/ 4838 w 101600"/>
                <a:gd name="connsiteY0" fmla="*/ 0 h 220133"/>
                <a:gd name="connsiteX1" fmla="*/ 0 w 101600"/>
                <a:gd name="connsiteY1" fmla="*/ 220133 h 220133"/>
                <a:gd name="connsiteX2" fmla="*/ 101600 w 101600"/>
                <a:gd name="connsiteY2" fmla="*/ 220133 h 220133"/>
              </a:gdLst>
              <a:ahLst/>
              <a:cxnLst>
                <a:cxn ang="0">
                  <a:pos x="connsiteX0" y="connsiteY0"/>
                </a:cxn>
                <a:cxn ang="0">
                  <a:pos x="connsiteX1" y="connsiteY1"/>
                </a:cxn>
                <a:cxn ang="0">
                  <a:pos x="connsiteX2" y="connsiteY2"/>
                </a:cxn>
              </a:cxnLst>
              <a:rect l="l" t="t" r="r" b="b"/>
              <a:pathLst>
                <a:path w="101600" h="220133">
                  <a:moveTo>
                    <a:pt x="4838" y="0"/>
                  </a:moveTo>
                  <a:lnTo>
                    <a:pt x="0" y="220133"/>
                  </a:lnTo>
                  <a:lnTo>
                    <a:pt x="101600" y="220133"/>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14" name="Freeform: Shape 13">
              <a:extLst>
                <a:ext uri="{FF2B5EF4-FFF2-40B4-BE49-F238E27FC236}">
                  <a16:creationId xmlns:a16="http://schemas.microsoft.com/office/drawing/2014/main" id="{A09FB9A1-EA5C-4B9A-9354-78F7C28542B6}"/>
                </a:ext>
              </a:extLst>
            </p:cNvPr>
            <p:cNvSpPr/>
            <p:nvPr/>
          </p:nvSpPr>
          <p:spPr>
            <a:xfrm>
              <a:off x="2040716" y="6018447"/>
              <a:ext cx="200512" cy="61391"/>
            </a:xfrm>
            <a:custGeom>
              <a:avLst/>
              <a:gdLst>
                <a:gd name="connsiteX0" fmla="*/ 0 w 253314"/>
                <a:gd name="connsiteY0" fmla="*/ 61903 h 77558"/>
                <a:gd name="connsiteX1" fmla="*/ 14375 w 253314"/>
                <a:gd name="connsiteY1" fmla="*/ 61903 h 77558"/>
                <a:gd name="connsiteX2" fmla="*/ 14375 w 253314"/>
                <a:gd name="connsiteY2" fmla="*/ 76279 h 77558"/>
                <a:gd name="connsiteX3" fmla="*/ 0 w 253314"/>
                <a:gd name="connsiteY3" fmla="*/ 76279 h 77558"/>
                <a:gd name="connsiteX4" fmla="*/ 138233 w 253314"/>
                <a:gd name="connsiteY4" fmla="*/ 12944 h 77558"/>
                <a:gd name="connsiteX5" fmla="*/ 123141 w 253314"/>
                <a:gd name="connsiteY5" fmla="*/ 19364 h 77558"/>
                <a:gd name="connsiteX6" fmla="*/ 117411 w 253314"/>
                <a:gd name="connsiteY6" fmla="*/ 38728 h 77558"/>
                <a:gd name="connsiteX7" fmla="*/ 123294 w 253314"/>
                <a:gd name="connsiteY7" fmla="*/ 58041 h 77558"/>
                <a:gd name="connsiteX8" fmla="*/ 138233 w 253314"/>
                <a:gd name="connsiteY8" fmla="*/ 64615 h 77558"/>
                <a:gd name="connsiteX9" fmla="*/ 153095 w 253314"/>
                <a:gd name="connsiteY9" fmla="*/ 58092 h 77558"/>
                <a:gd name="connsiteX10" fmla="*/ 158902 w 253314"/>
                <a:gd name="connsiteY10" fmla="*/ 38523 h 77558"/>
                <a:gd name="connsiteX11" fmla="*/ 153248 w 253314"/>
                <a:gd name="connsiteY11" fmla="*/ 19287 h 77558"/>
                <a:gd name="connsiteX12" fmla="*/ 138233 w 253314"/>
                <a:gd name="connsiteY12" fmla="*/ 12944 h 77558"/>
                <a:gd name="connsiteX13" fmla="*/ 180872 w 253314"/>
                <a:gd name="connsiteY13" fmla="*/ 1279 h 77558"/>
                <a:gd name="connsiteX14" fmla="*/ 203536 w 253314"/>
                <a:gd name="connsiteY14" fmla="*/ 1279 h 77558"/>
                <a:gd name="connsiteX15" fmla="*/ 217144 w 253314"/>
                <a:gd name="connsiteY15" fmla="*/ 52439 h 77558"/>
                <a:gd name="connsiteX16" fmla="*/ 230599 w 253314"/>
                <a:gd name="connsiteY16" fmla="*/ 1279 h 77558"/>
                <a:gd name="connsiteX17" fmla="*/ 253314 w 253314"/>
                <a:gd name="connsiteY17" fmla="*/ 1279 h 77558"/>
                <a:gd name="connsiteX18" fmla="*/ 253314 w 253314"/>
                <a:gd name="connsiteY18" fmla="*/ 76279 h 77558"/>
                <a:gd name="connsiteX19" fmla="*/ 239245 w 253314"/>
                <a:gd name="connsiteY19" fmla="*/ 76279 h 77558"/>
                <a:gd name="connsiteX20" fmla="*/ 239245 w 253314"/>
                <a:gd name="connsiteY20" fmla="*/ 17241 h 77558"/>
                <a:gd name="connsiteX21" fmla="*/ 224358 w 253314"/>
                <a:gd name="connsiteY21" fmla="*/ 76279 h 77558"/>
                <a:gd name="connsiteX22" fmla="*/ 209778 w 253314"/>
                <a:gd name="connsiteY22" fmla="*/ 76279 h 77558"/>
                <a:gd name="connsiteX23" fmla="*/ 194941 w 253314"/>
                <a:gd name="connsiteY23" fmla="*/ 17241 h 77558"/>
                <a:gd name="connsiteX24" fmla="*/ 194941 w 253314"/>
                <a:gd name="connsiteY24" fmla="*/ 76279 h 77558"/>
                <a:gd name="connsiteX25" fmla="*/ 180872 w 253314"/>
                <a:gd name="connsiteY25" fmla="*/ 76279 h 77558"/>
                <a:gd name="connsiteX26" fmla="*/ 138080 w 253314"/>
                <a:gd name="connsiteY26" fmla="*/ 0 h 77558"/>
                <a:gd name="connsiteX27" fmla="*/ 164606 w 253314"/>
                <a:gd name="connsiteY27" fmla="*/ 10283 h 77558"/>
                <a:gd name="connsiteX28" fmla="*/ 174556 w 253314"/>
                <a:gd name="connsiteY28" fmla="*/ 38882 h 77558"/>
                <a:gd name="connsiteX29" fmla="*/ 164683 w 253314"/>
                <a:gd name="connsiteY29" fmla="*/ 67301 h 77558"/>
                <a:gd name="connsiteX30" fmla="*/ 138284 w 253314"/>
                <a:gd name="connsiteY30" fmla="*/ 77558 h 77558"/>
                <a:gd name="connsiteX31" fmla="*/ 111681 w 253314"/>
                <a:gd name="connsiteY31" fmla="*/ 67352 h 77558"/>
                <a:gd name="connsiteX32" fmla="*/ 101807 w 253314"/>
                <a:gd name="connsiteY32" fmla="*/ 39240 h 77558"/>
                <a:gd name="connsiteX33" fmla="*/ 105235 w 253314"/>
                <a:gd name="connsiteY33" fmla="*/ 20004 h 77558"/>
                <a:gd name="connsiteX34" fmla="*/ 112218 w 253314"/>
                <a:gd name="connsiteY34" fmla="*/ 9721 h 77558"/>
                <a:gd name="connsiteX35" fmla="*/ 121913 w 253314"/>
                <a:gd name="connsiteY35" fmla="*/ 2967 h 77558"/>
                <a:gd name="connsiteX36" fmla="*/ 138080 w 253314"/>
                <a:gd name="connsiteY36" fmla="*/ 0 h 77558"/>
                <a:gd name="connsiteX37" fmla="*/ 61112 w 253314"/>
                <a:gd name="connsiteY37" fmla="*/ 0 h 77558"/>
                <a:gd name="connsiteX38" fmla="*/ 83469 w 253314"/>
                <a:gd name="connsiteY38" fmla="*/ 8135 h 77558"/>
                <a:gd name="connsiteX39" fmla="*/ 91143 w 253314"/>
                <a:gd name="connsiteY39" fmla="*/ 21948 h 77558"/>
                <a:gd name="connsiteX40" fmla="*/ 76153 w 253314"/>
                <a:gd name="connsiteY40" fmla="*/ 25529 h 77558"/>
                <a:gd name="connsiteX41" fmla="*/ 70602 w 253314"/>
                <a:gd name="connsiteY41" fmla="*/ 16320 h 77558"/>
                <a:gd name="connsiteX42" fmla="*/ 60345 w 253314"/>
                <a:gd name="connsiteY42" fmla="*/ 12944 h 77558"/>
                <a:gd name="connsiteX43" fmla="*/ 46813 w 253314"/>
                <a:gd name="connsiteY43" fmla="*/ 18929 h 77558"/>
                <a:gd name="connsiteX44" fmla="*/ 41620 w 253314"/>
                <a:gd name="connsiteY44" fmla="*/ 38319 h 77558"/>
                <a:gd name="connsiteX45" fmla="*/ 46736 w 253314"/>
                <a:gd name="connsiteY45" fmla="*/ 58578 h 77558"/>
                <a:gd name="connsiteX46" fmla="*/ 60038 w 253314"/>
                <a:gd name="connsiteY46" fmla="*/ 64615 h 77558"/>
                <a:gd name="connsiteX47" fmla="*/ 70423 w 253314"/>
                <a:gd name="connsiteY47" fmla="*/ 60778 h 77558"/>
                <a:gd name="connsiteX48" fmla="*/ 76665 w 253314"/>
                <a:gd name="connsiteY48" fmla="*/ 48704 h 77558"/>
                <a:gd name="connsiteX49" fmla="*/ 91348 w 253314"/>
                <a:gd name="connsiteY49" fmla="*/ 53360 h 77558"/>
                <a:gd name="connsiteX50" fmla="*/ 80118 w 253314"/>
                <a:gd name="connsiteY50" fmla="*/ 71598 h 77558"/>
                <a:gd name="connsiteX51" fmla="*/ 60191 w 253314"/>
                <a:gd name="connsiteY51" fmla="*/ 77558 h 77558"/>
                <a:gd name="connsiteX52" fmla="*/ 35635 w 253314"/>
                <a:gd name="connsiteY52" fmla="*/ 67352 h 77558"/>
                <a:gd name="connsiteX53" fmla="*/ 26017 w 253314"/>
                <a:gd name="connsiteY53" fmla="*/ 39444 h 77558"/>
                <a:gd name="connsiteX54" fmla="*/ 35686 w 253314"/>
                <a:gd name="connsiteY54" fmla="*/ 10360 h 77558"/>
                <a:gd name="connsiteX55" fmla="*/ 61112 w 253314"/>
                <a:gd name="connsiteY55" fmla="*/ 0 h 77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53314" h="77558">
                  <a:moveTo>
                    <a:pt x="0" y="61903"/>
                  </a:moveTo>
                  <a:lnTo>
                    <a:pt x="14375" y="61903"/>
                  </a:lnTo>
                  <a:lnTo>
                    <a:pt x="14375" y="76279"/>
                  </a:lnTo>
                  <a:lnTo>
                    <a:pt x="0" y="76279"/>
                  </a:lnTo>
                  <a:close/>
                  <a:moveTo>
                    <a:pt x="138233" y="12944"/>
                  </a:moveTo>
                  <a:cubicBezTo>
                    <a:pt x="131992" y="12944"/>
                    <a:pt x="126961" y="15084"/>
                    <a:pt x="123141" y="19364"/>
                  </a:cubicBezTo>
                  <a:cubicBezTo>
                    <a:pt x="119321" y="23644"/>
                    <a:pt x="117411" y="30099"/>
                    <a:pt x="117411" y="38728"/>
                  </a:cubicBezTo>
                  <a:cubicBezTo>
                    <a:pt x="117411" y="47221"/>
                    <a:pt x="119372" y="53658"/>
                    <a:pt x="123294" y="58041"/>
                  </a:cubicBezTo>
                  <a:cubicBezTo>
                    <a:pt x="127217" y="62423"/>
                    <a:pt x="132196" y="64615"/>
                    <a:pt x="138233" y="64615"/>
                  </a:cubicBezTo>
                  <a:cubicBezTo>
                    <a:pt x="144270" y="64615"/>
                    <a:pt x="149224" y="62441"/>
                    <a:pt x="153095" y="58092"/>
                  </a:cubicBezTo>
                  <a:cubicBezTo>
                    <a:pt x="156966" y="53743"/>
                    <a:pt x="158902" y="47221"/>
                    <a:pt x="158902" y="38523"/>
                  </a:cubicBezTo>
                  <a:cubicBezTo>
                    <a:pt x="158902" y="29929"/>
                    <a:pt x="157017" y="23517"/>
                    <a:pt x="153248" y="19287"/>
                  </a:cubicBezTo>
                  <a:cubicBezTo>
                    <a:pt x="149480" y="15058"/>
                    <a:pt x="144475" y="12944"/>
                    <a:pt x="138233" y="12944"/>
                  </a:cubicBezTo>
                  <a:close/>
                  <a:moveTo>
                    <a:pt x="180872" y="1279"/>
                  </a:moveTo>
                  <a:lnTo>
                    <a:pt x="203536" y="1279"/>
                  </a:lnTo>
                  <a:lnTo>
                    <a:pt x="217144" y="52439"/>
                  </a:lnTo>
                  <a:lnTo>
                    <a:pt x="230599" y="1279"/>
                  </a:lnTo>
                  <a:lnTo>
                    <a:pt x="253314" y="1279"/>
                  </a:lnTo>
                  <a:lnTo>
                    <a:pt x="253314" y="76279"/>
                  </a:lnTo>
                  <a:lnTo>
                    <a:pt x="239245" y="76279"/>
                  </a:lnTo>
                  <a:lnTo>
                    <a:pt x="239245" y="17241"/>
                  </a:lnTo>
                  <a:lnTo>
                    <a:pt x="224358" y="76279"/>
                  </a:lnTo>
                  <a:lnTo>
                    <a:pt x="209778" y="76279"/>
                  </a:lnTo>
                  <a:lnTo>
                    <a:pt x="194941" y="17241"/>
                  </a:lnTo>
                  <a:lnTo>
                    <a:pt x="194941" y="76279"/>
                  </a:lnTo>
                  <a:lnTo>
                    <a:pt x="180872" y="76279"/>
                  </a:lnTo>
                  <a:close/>
                  <a:moveTo>
                    <a:pt x="138080" y="0"/>
                  </a:moveTo>
                  <a:cubicBezTo>
                    <a:pt x="149130" y="0"/>
                    <a:pt x="157972" y="3428"/>
                    <a:pt x="164606" y="10283"/>
                  </a:cubicBezTo>
                  <a:cubicBezTo>
                    <a:pt x="171240" y="17139"/>
                    <a:pt x="174556" y="26671"/>
                    <a:pt x="174556" y="38882"/>
                  </a:cubicBezTo>
                  <a:cubicBezTo>
                    <a:pt x="174556" y="50989"/>
                    <a:pt x="171265" y="60462"/>
                    <a:pt x="164683" y="67301"/>
                  </a:cubicBezTo>
                  <a:cubicBezTo>
                    <a:pt x="158100" y="74139"/>
                    <a:pt x="149301" y="77558"/>
                    <a:pt x="138284" y="77558"/>
                  </a:cubicBezTo>
                  <a:cubicBezTo>
                    <a:pt x="127131" y="77558"/>
                    <a:pt x="118264" y="74156"/>
                    <a:pt x="111681" y="67352"/>
                  </a:cubicBezTo>
                  <a:cubicBezTo>
                    <a:pt x="105099" y="60548"/>
                    <a:pt x="101807" y="51177"/>
                    <a:pt x="101807" y="39240"/>
                  </a:cubicBezTo>
                  <a:cubicBezTo>
                    <a:pt x="101807" y="31600"/>
                    <a:pt x="102950" y="25188"/>
                    <a:pt x="105235" y="20004"/>
                  </a:cubicBezTo>
                  <a:cubicBezTo>
                    <a:pt x="106940" y="16184"/>
                    <a:pt x="109268" y="12756"/>
                    <a:pt x="112218" y="9721"/>
                  </a:cubicBezTo>
                  <a:cubicBezTo>
                    <a:pt x="115169" y="6685"/>
                    <a:pt x="118400" y="4434"/>
                    <a:pt x="121913" y="2967"/>
                  </a:cubicBezTo>
                  <a:cubicBezTo>
                    <a:pt x="126586" y="989"/>
                    <a:pt x="131975" y="0"/>
                    <a:pt x="138080" y="0"/>
                  </a:cubicBezTo>
                  <a:close/>
                  <a:moveTo>
                    <a:pt x="61112" y="0"/>
                  </a:moveTo>
                  <a:cubicBezTo>
                    <a:pt x="70287" y="0"/>
                    <a:pt x="77739" y="2712"/>
                    <a:pt x="83469" y="8135"/>
                  </a:cubicBezTo>
                  <a:cubicBezTo>
                    <a:pt x="86880" y="11341"/>
                    <a:pt x="89438" y="15945"/>
                    <a:pt x="91143" y="21948"/>
                  </a:cubicBezTo>
                  <a:lnTo>
                    <a:pt x="76153" y="25529"/>
                  </a:lnTo>
                  <a:cubicBezTo>
                    <a:pt x="75266" y="21641"/>
                    <a:pt x="73416" y="18571"/>
                    <a:pt x="70602" y="16320"/>
                  </a:cubicBezTo>
                  <a:cubicBezTo>
                    <a:pt x="67788" y="14069"/>
                    <a:pt x="64369" y="12944"/>
                    <a:pt x="60345" y="12944"/>
                  </a:cubicBezTo>
                  <a:cubicBezTo>
                    <a:pt x="54785" y="12944"/>
                    <a:pt x="50275" y="14939"/>
                    <a:pt x="46813" y="18929"/>
                  </a:cubicBezTo>
                  <a:cubicBezTo>
                    <a:pt x="43351" y="22920"/>
                    <a:pt x="41620" y="29383"/>
                    <a:pt x="41620" y="38319"/>
                  </a:cubicBezTo>
                  <a:cubicBezTo>
                    <a:pt x="41620" y="47800"/>
                    <a:pt x="43326" y="54553"/>
                    <a:pt x="46736" y="58578"/>
                  </a:cubicBezTo>
                  <a:cubicBezTo>
                    <a:pt x="50147" y="62603"/>
                    <a:pt x="54581" y="64615"/>
                    <a:pt x="60038" y="64615"/>
                  </a:cubicBezTo>
                  <a:cubicBezTo>
                    <a:pt x="64062" y="64615"/>
                    <a:pt x="67524" y="63336"/>
                    <a:pt x="70423" y="60778"/>
                  </a:cubicBezTo>
                  <a:cubicBezTo>
                    <a:pt x="73322" y="58220"/>
                    <a:pt x="75403" y="54195"/>
                    <a:pt x="76665" y="48704"/>
                  </a:cubicBezTo>
                  <a:lnTo>
                    <a:pt x="91348" y="53360"/>
                  </a:lnTo>
                  <a:cubicBezTo>
                    <a:pt x="89097" y="61545"/>
                    <a:pt x="85353" y="67625"/>
                    <a:pt x="80118" y="71598"/>
                  </a:cubicBezTo>
                  <a:cubicBezTo>
                    <a:pt x="74883" y="75572"/>
                    <a:pt x="68240" y="77558"/>
                    <a:pt x="60191" y="77558"/>
                  </a:cubicBezTo>
                  <a:cubicBezTo>
                    <a:pt x="50232" y="77558"/>
                    <a:pt x="42047" y="74156"/>
                    <a:pt x="35635" y="67352"/>
                  </a:cubicBezTo>
                  <a:cubicBezTo>
                    <a:pt x="29223" y="60548"/>
                    <a:pt x="26017" y="51245"/>
                    <a:pt x="26017" y="39444"/>
                  </a:cubicBezTo>
                  <a:cubicBezTo>
                    <a:pt x="26017" y="26961"/>
                    <a:pt x="29240" y="17267"/>
                    <a:pt x="35686" y="10360"/>
                  </a:cubicBezTo>
                  <a:cubicBezTo>
                    <a:pt x="42132" y="3453"/>
                    <a:pt x="50607" y="0"/>
                    <a:pt x="6111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Arial"/>
                <a:cs typeface="+mn-cs"/>
              </a:endParaRPr>
            </a:p>
          </p:txBody>
        </p:sp>
      </p:grpSp>
      <p:sp>
        <p:nvSpPr>
          <p:cNvPr id="21" name="TextBox 20">
            <a:extLst>
              <a:ext uri="{FF2B5EF4-FFF2-40B4-BE49-F238E27FC236}">
                <a16:creationId xmlns:a16="http://schemas.microsoft.com/office/drawing/2014/main" id="{93AEA043-746F-4334-A00A-A4587B060237}"/>
              </a:ext>
            </a:extLst>
          </p:cNvPr>
          <p:cNvSpPr txBox="1"/>
          <p:nvPr/>
        </p:nvSpPr>
        <p:spPr>
          <a:xfrm>
            <a:off x="6907827" y="3129407"/>
            <a:ext cx="5008441" cy="2800767"/>
          </a:xfrm>
          <a:prstGeom prst="rect">
            <a:avLst/>
          </a:prstGeom>
          <a:noFill/>
        </p:spPr>
        <p:txBody>
          <a:bodyPr wrap="square" rtlCol="0" anchor="ct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Arial"/>
                <a:cs typeface="+mn-cs"/>
              </a:rPr>
              <a:t>CO656 – </a:t>
            </a:r>
            <a:r>
              <a:rPr kumimoji="0" lang="en-GB" sz="4400" b="0" i="0" u="none" strike="noStrike" kern="1200" cap="none" spc="0" normalizeH="0" baseline="0" dirty="0">
                <a:ln>
                  <a:noFill/>
                </a:ln>
                <a:solidFill>
                  <a:prstClr val="white"/>
                </a:solidFill>
                <a:effectLst/>
                <a:uLnTx/>
                <a:uFillTx/>
                <a:latin typeface="Arial"/>
                <a:cs typeface="+mn-cs"/>
              </a:rPr>
              <a:t>Optimising</a:t>
            </a:r>
            <a:r>
              <a:rPr kumimoji="0" lang="en-US" sz="4400" b="0" i="0" u="none" strike="noStrike" kern="1200" cap="none" spc="0" normalizeH="0" baseline="0" noProof="0" dirty="0">
                <a:ln>
                  <a:noFill/>
                </a:ln>
                <a:solidFill>
                  <a:prstClr val="white"/>
                </a:solidFill>
                <a:effectLst/>
                <a:uLnTx/>
                <a:uFillTx/>
                <a:latin typeface="Arial"/>
                <a:cs typeface="+mn-cs"/>
              </a:rPr>
              <a:t> Trading Strategies with Technical Analysis</a:t>
            </a:r>
            <a:endParaRPr kumimoji="0" lang="ko-KR" altLang="en-US" sz="4400" b="0" i="0" u="none" strike="noStrike" kern="1200" cap="none" spc="0" normalizeH="0" baseline="0" noProof="0" dirty="0">
              <a:ln>
                <a:noFill/>
              </a:ln>
              <a:solidFill>
                <a:prstClr val="white"/>
              </a:solidFill>
              <a:effectLst/>
              <a:uLnTx/>
              <a:uFillTx/>
              <a:latin typeface="Arial"/>
              <a:cs typeface="Arial" pitchFamily="34" charset="0"/>
            </a:endParaRPr>
          </a:p>
        </p:txBody>
      </p:sp>
      <p:sp>
        <p:nvSpPr>
          <p:cNvPr id="22" name="TextBox 21">
            <a:extLst>
              <a:ext uri="{FF2B5EF4-FFF2-40B4-BE49-F238E27FC236}">
                <a16:creationId xmlns:a16="http://schemas.microsoft.com/office/drawing/2014/main" id="{7DC83D12-1353-440F-A5DC-1ACD4C118187}"/>
              </a:ext>
            </a:extLst>
          </p:cNvPr>
          <p:cNvSpPr txBox="1"/>
          <p:nvPr/>
        </p:nvSpPr>
        <p:spPr>
          <a:xfrm>
            <a:off x="6907888" y="6021144"/>
            <a:ext cx="5008380" cy="379656"/>
          </a:xfrm>
          <a:prstGeom prst="rect">
            <a:avLst/>
          </a:prstGeom>
          <a:noFill/>
        </p:spPr>
        <p:txBody>
          <a:bodyPr wrap="square" rtlCol="0" anchor="ct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ko-KR" sz="1867" b="0" i="0" u="none" strike="noStrike" kern="1200" cap="none" spc="0" normalizeH="0" baseline="0" noProof="0" dirty="0">
                <a:ln>
                  <a:noFill/>
                </a:ln>
                <a:solidFill>
                  <a:prstClr val="white"/>
                </a:solidFill>
                <a:effectLst/>
                <a:uLnTx/>
                <a:uFillTx/>
                <a:latin typeface="Arial"/>
                <a:cs typeface="Arial" pitchFamily="34" charset="0"/>
              </a:rPr>
              <a:t>By Wai Ip Chu (wic2)</a:t>
            </a:r>
            <a:endParaRPr kumimoji="0" lang="ko-KR" altLang="en-US" sz="1867" b="0" i="0" u="none" strike="noStrike" kern="1200" cap="none" spc="0" normalizeH="0" baseline="0" noProof="0" dirty="0">
              <a:ln>
                <a:noFill/>
              </a:ln>
              <a:solidFill>
                <a:prstClr val="white"/>
              </a:solidFill>
              <a:effectLst/>
              <a:uLnTx/>
              <a:uFillTx/>
              <a:latin typeface="Arial"/>
              <a:cs typeface="Arial" pitchFamily="34" charset="0"/>
            </a:endParaRPr>
          </a:p>
        </p:txBody>
      </p:sp>
    </p:spTree>
    <p:extLst>
      <p:ext uri="{BB962C8B-B14F-4D97-AF65-F5344CB8AC3E}">
        <p14:creationId xmlns:p14="http://schemas.microsoft.com/office/powerpoint/2010/main" val="30866850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FC18A593-ECF3-4E92-9EF2-602A60375A09}"/>
              </a:ext>
            </a:extLst>
          </p:cNvPr>
          <p:cNvSpPr txBox="1"/>
          <p:nvPr/>
        </p:nvSpPr>
        <p:spPr>
          <a:xfrm>
            <a:off x="8531550" y="-376785"/>
            <a:ext cx="2307366" cy="3539430"/>
          </a:xfrm>
          <a:prstGeom prst="rect">
            <a:avLst/>
          </a:prstGeom>
          <a:noFill/>
        </p:spPr>
        <p:txBody>
          <a:bodyPr wrap="square" rtlCol="0">
            <a:spAutoFit/>
          </a:bodyPr>
          <a:lstStyle/>
          <a:p>
            <a:pPr algn="dist"/>
            <a:r>
              <a:rPr lang="en-US" altLang="ko-KR" sz="1400" dirty="0">
                <a:solidFill>
                  <a:schemeClr val="accent2"/>
                </a:solidFill>
                <a:cs typeface="Arial" pitchFamily="34" charset="0"/>
              </a:rPr>
              <a:t>010100110111010001100001011101000110100101110011011101000110100101100011011000010110110000100000011000010110111001100001011011000111100101110011011010010111001100100000011001100110111101110010001000000100011101100101011011100110010101110100011010010110001100100000010000010110110001100111011011110111001001101001011101000110100001101101</a:t>
            </a:r>
          </a:p>
        </p:txBody>
      </p:sp>
      <p:grpSp>
        <p:nvGrpSpPr>
          <p:cNvPr id="18" name="Group 17">
            <a:extLst>
              <a:ext uri="{FF2B5EF4-FFF2-40B4-BE49-F238E27FC236}">
                <a16:creationId xmlns:a16="http://schemas.microsoft.com/office/drawing/2014/main" id="{40B81192-FF30-494C-AE36-511FFA8CCA69}"/>
              </a:ext>
            </a:extLst>
          </p:cNvPr>
          <p:cNvGrpSpPr/>
          <p:nvPr/>
        </p:nvGrpSpPr>
        <p:grpSpPr>
          <a:xfrm>
            <a:off x="8077912" y="2632104"/>
            <a:ext cx="3214643" cy="3716680"/>
            <a:chOff x="4125210" y="1802423"/>
            <a:chExt cx="3954428" cy="4571999"/>
          </a:xfrm>
        </p:grpSpPr>
        <p:grpSp>
          <p:nvGrpSpPr>
            <p:cNvPr id="16" name="Group 15">
              <a:extLst>
                <a:ext uri="{FF2B5EF4-FFF2-40B4-BE49-F238E27FC236}">
                  <a16:creationId xmlns:a16="http://schemas.microsoft.com/office/drawing/2014/main" id="{4C1AD90B-E89A-4228-BB5D-32EF4BB96710}"/>
                </a:ext>
              </a:extLst>
            </p:cNvPr>
            <p:cNvGrpSpPr/>
            <p:nvPr/>
          </p:nvGrpSpPr>
          <p:grpSpPr>
            <a:xfrm>
              <a:off x="4125210" y="3947746"/>
              <a:ext cx="3954428" cy="2426676"/>
              <a:chOff x="4125210" y="3947746"/>
              <a:chExt cx="3954428" cy="2426676"/>
            </a:xfrm>
            <a:solidFill>
              <a:schemeClr val="accent4"/>
            </a:solidFill>
          </p:grpSpPr>
          <p:sp>
            <p:nvSpPr>
              <p:cNvPr id="10" name="Rectangle 9">
                <a:extLst>
                  <a:ext uri="{FF2B5EF4-FFF2-40B4-BE49-F238E27FC236}">
                    <a16:creationId xmlns:a16="http://schemas.microsoft.com/office/drawing/2014/main" id="{27609D28-DF4B-497D-BE9A-537960EDC953}"/>
                  </a:ext>
                </a:extLst>
              </p:cNvPr>
              <p:cNvSpPr/>
              <p:nvPr/>
            </p:nvSpPr>
            <p:spPr>
              <a:xfrm>
                <a:off x="5803486" y="3947746"/>
                <a:ext cx="597877" cy="115607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26EC58B-864B-49B0-8567-850D52CCD139}"/>
                  </a:ext>
                </a:extLst>
              </p:cNvPr>
              <p:cNvSpPr/>
              <p:nvPr/>
            </p:nvSpPr>
            <p:spPr>
              <a:xfrm>
                <a:off x="4125210" y="4897315"/>
                <a:ext cx="3954428" cy="147710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Freeform: Shape 16">
              <a:extLst>
                <a:ext uri="{FF2B5EF4-FFF2-40B4-BE49-F238E27FC236}">
                  <a16:creationId xmlns:a16="http://schemas.microsoft.com/office/drawing/2014/main" id="{E2796397-C9F4-4DA8-B7A6-1349395E5117}"/>
                </a:ext>
              </a:extLst>
            </p:cNvPr>
            <p:cNvSpPr/>
            <p:nvPr/>
          </p:nvSpPr>
          <p:spPr>
            <a:xfrm>
              <a:off x="4580792" y="1802423"/>
              <a:ext cx="3047335" cy="2778367"/>
            </a:xfrm>
            <a:custGeom>
              <a:avLst/>
              <a:gdLst>
                <a:gd name="connsiteX0" fmla="*/ 2686434 w 3047335"/>
                <a:gd name="connsiteY0" fmla="*/ 649222 h 2778367"/>
                <a:gd name="connsiteX1" fmla="*/ 2480724 w 3047335"/>
                <a:gd name="connsiteY1" fmla="*/ 868916 h 2778367"/>
                <a:gd name="connsiteX2" fmla="*/ 2831980 w 3047335"/>
                <a:gd name="connsiteY2" fmla="*/ 868916 h 2778367"/>
                <a:gd name="connsiteX3" fmla="*/ 2831980 w 3047335"/>
                <a:gd name="connsiteY3" fmla="*/ 866747 h 2778367"/>
                <a:gd name="connsiteX4" fmla="*/ 2939658 w 3047335"/>
                <a:gd name="connsiteY4" fmla="*/ 759069 h 2778367"/>
                <a:gd name="connsiteX5" fmla="*/ 2831980 w 3047335"/>
                <a:gd name="connsiteY5" fmla="*/ 651391 h 2778367"/>
                <a:gd name="connsiteX6" fmla="*/ 2831980 w 3047335"/>
                <a:gd name="connsiteY6" fmla="*/ 649222 h 2778367"/>
                <a:gd name="connsiteX7" fmla="*/ 32816 w 3047335"/>
                <a:gd name="connsiteY7" fmla="*/ 0 h 2778367"/>
                <a:gd name="connsiteX8" fmla="*/ 2993848 w 3047335"/>
                <a:gd name="connsiteY8" fmla="*/ 0 h 2778367"/>
                <a:gd name="connsiteX9" fmla="*/ 3026664 w 3047335"/>
                <a:gd name="connsiteY9" fmla="*/ 32816 h 2778367"/>
                <a:gd name="connsiteX10" fmla="*/ 3026664 w 3047335"/>
                <a:gd name="connsiteY10" fmla="*/ 285864 h 2778367"/>
                <a:gd name="connsiteX11" fmla="*/ 3026664 w 3047335"/>
                <a:gd name="connsiteY11" fmla="*/ 290147 h 2778367"/>
                <a:gd name="connsiteX12" fmla="*/ 3022654 w 3047335"/>
                <a:gd name="connsiteY12" fmla="*/ 290147 h 2778367"/>
                <a:gd name="connsiteX13" fmla="*/ 2785226 w 3047335"/>
                <a:gd name="connsiteY13" fmla="*/ 543714 h 2778367"/>
                <a:gd name="connsiteX14" fmla="*/ 2831980 w 3047335"/>
                <a:gd name="connsiteY14" fmla="*/ 543714 h 2778367"/>
                <a:gd name="connsiteX15" fmla="*/ 2834863 w 3047335"/>
                <a:gd name="connsiteY15" fmla="*/ 543714 h 2778367"/>
                <a:gd name="connsiteX16" fmla="*/ 2834863 w 3047335"/>
                <a:gd name="connsiteY16" fmla="*/ 544005 h 2778367"/>
                <a:gd name="connsiteX17" fmla="*/ 2875382 w 3047335"/>
                <a:gd name="connsiteY17" fmla="*/ 548089 h 2778367"/>
                <a:gd name="connsiteX18" fmla="*/ 3047335 w 3047335"/>
                <a:gd name="connsiteY18" fmla="*/ 759069 h 2778367"/>
                <a:gd name="connsiteX19" fmla="*/ 2875382 w 3047335"/>
                <a:gd name="connsiteY19" fmla="*/ 970049 h 2778367"/>
                <a:gd name="connsiteX20" fmla="*/ 2834863 w 3047335"/>
                <a:gd name="connsiteY20" fmla="*/ 974134 h 2778367"/>
                <a:gd name="connsiteX21" fmla="*/ 2834863 w 3047335"/>
                <a:gd name="connsiteY21" fmla="*/ 974424 h 2778367"/>
                <a:gd name="connsiteX22" fmla="*/ 2831980 w 3047335"/>
                <a:gd name="connsiteY22" fmla="*/ 974424 h 2778367"/>
                <a:gd name="connsiteX23" fmla="*/ 2381931 w 3047335"/>
                <a:gd name="connsiteY23" fmla="*/ 974424 h 2778367"/>
                <a:gd name="connsiteX24" fmla="*/ 1891751 w 3047335"/>
                <a:gd name="connsiteY24" fmla="*/ 1497925 h 2778367"/>
                <a:gd name="connsiteX25" fmla="*/ 1891751 w 3047335"/>
                <a:gd name="connsiteY25" fmla="*/ 2250406 h 2778367"/>
                <a:gd name="connsiteX26" fmla="*/ 1142998 w 3047335"/>
                <a:gd name="connsiteY26" fmla="*/ 2778367 h 2778367"/>
                <a:gd name="connsiteX27" fmla="*/ 1142998 w 3047335"/>
                <a:gd name="connsiteY27" fmla="*/ 1506560 h 2778367"/>
                <a:gd name="connsiteX28" fmla="*/ 4010 w 3047335"/>
                <a:gd name="connsiteY28" fmla="*/ 290147 h 2778367"/>
                <a:gd name="connsiteX29" fmla="*/ 0 w 3047335"/>
                <a:gd name="connsiteY29" fmla="*/ 290147 h 2778367"/>
                <a:gd name="connsiteX30" fmla="*/ 0 w 3047335"/>
                <a:gd name="connsiteY30" fmla="*/ 285864 h 2778367"/>
                <a:gd name="connsiteX31" fmla="*/ 0 w 3047335"/>
                <a:gd name="connsiteY31" fmla="*/ 32816 h 2778367"/>
                <a:gd name="connsiteX32" fmla="*/ 32816 w 3047335"/>
                <a:gd name="connsiteY32" fmla="*/ 0 h 2778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047335" h="2778367">
                  <a:moveTo>
                    <a:pt x="2686434" y="649222"/>
                  </a:moveTo>
                  <a:lnTo>
                    <a:pt x="2480724" y="868916"/>
                  </a:lnTo>
                  <a:lnTo>
                    <a:pt x="2831980" y="868916"/>
                  </a:lnTo>
                  <a:lnTo>
                    <a:pt x="2831980" y="866747"/>
                  </a:lnTo>
                  <a:cubicBezTo>
                    <a:pt x="2891449" y="866747"/>
                    <a:pt x="2939658" y="818538"/>
                    <a:pt x="2939658" y="759069"/>
                  </a:cubicBezTo>
                  <a:cubicBezTo>
                    <a:pt x="2939658" y="699600"/>
                    <a:pt x="2891449" y="651391"/>
                    <a:pt x="2831980" y="651391"/>
                  </a:cubicBezTo>
                  <a:lnTo>
                    <a:pt x="2831980" y="649222"/>
                  </a:lnTo>
                  <a:close/>
                  <a:moveTo>
                    <a:pt x="32816" y="0"/>
                  </a:moveTo>
                  <a:lnTo>
                    <a:pt x="2993848" y="0"/>
                  </a:lnTo>
                  <a:cubicBezTo>
                    <a:pt x="3011972" y="0"/>
                    <a:pt x="3026664" y="14692"/>
                    <a:pt x="3026664" y="32816"/>
                  </a:cubicBezTo>
                  <a:lnTo>
                    <a:pt x="3026664" y="285864"/>
                  </a:lnTo>
                  <a:lnTo>
                    <a:pt x="3026664" y="290147"/>
                  </a:lnTo>
                  <a:lnTo>
                    <a:pt x="3022654" y="290147"/>
                  </a:lnTo>
                  <a:lnTo>
                    <a:pt x="2785226" y="543714"/>
                  </a:lnTo>
                  <a:lnTo>
                    <a:pt x="2831980" y="543714"/>
                  </a:lnTo>
                  <a:lnTo>
                    <a:pt x="2834863" y="543714"/>
                  </a:lnTo>
                  <a:lnTo>
                    <a:pt x="2834863" y="544005"/>
                  </a:lnTo>
                  <a:lnTo>
                    <a:pt x="2875382" y="548089"/>
                  </a:lnTo>
                  <a:cubicBezTo>
                    <a:pt x="2973515" y="568170"/>
                    <a:pt x="3047335" y="654999"/>
                    <a:pt x="3047335" y="759069"/>
                  </a:cubicBezTo>
                  <a:cubicBezTo>
                    <a:pt x="3047335" y="863139"/>
                    <a:pt x="2973515" y="949968"/>
                    <a:pt x="2875382" y="970049"/>
                  </a:cubicBezTo>
                  <a:lnTo>
                    <a:pt x="2834863" y="974134"/>
                  </a:lnTo>
                  <a:lnTo>
                    <a:pt x="2834863" y="974424"/>
                  </a:lnTo>
                  <a:lnTo>
                    <a:pt x="2831980" y="974424"/>
                  </a:lnTo>
                  <a:lnTo>
                    <a:pt x="2381931" y="974424"/>
                  </a:lnTo>
                  <a:lnTo>
                    <a:pt x="1891751" y="1497925"/>
                  </a:lnTo>
                  <a:lnTo>
                    <a:pt x="1891751" y="2250406"/>
                  </a:lnTo>
                  <a:lnTo>
                    <a:pt x="1142998" y="2778367"/>
                  </a:lnTo>
                  <a:lnTo>
                    <a:pt x="1142998" y="1506560"/>
                  </a:lnTo>
                  <a:lnTo>
                    <a:pt x="4010" y="290147"/>
                  </a:lnTo>
                  <a:lnTo>
                    <a:pt x="0" y="290147"/>
                  </a:lnTo>
                  <a:lnTo>
                    <a:pt x="0" y="285864"/>
                  </a:lnTo>
                  <a:lnTo>
                    <a:pt x="0" y="32816"/>
                  </a:lnTo>
                  <a:cubicBezTo>
                    <a:pt x="0" y="14692"/>
                    <a:pt x="14692" y="0"/>
                    <a:pt x="3281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6" name="Rectangle 5">
              <a:extLst>
                <a:ext uri="{FF2B5EF4-FFF2-40B4-BE49-F238E27FC236}">
                  <a16:creationId xmlns:a16="http://schemas.microsoft.com/office/drawing/2014/main" id="{9F9FE859-E196-4C40-BDDE-310CA193082D}"/>
                </a:ext>
              </a:extLst>
            </p:cNvPr>
            <p:cNvSpPr/>
            <p:nvPr/>
          </p:nvSpPr>
          <p:spPr>
            <a:xfrm>
              <a:off x="4580792" y="1987062"/>
              <a:ext cx="3026664" cy="1055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5177C753-3D96-4004-912A-B046B24A8E76}"/>
              </a:ext>
            </a:extLst>
          </p:cNvPr>
          <p:cNvGrpSpPr/>
          <p:nvPr/>
        </p:nvGrpSpPr>
        <p:grpSpPr>
          <a:xfrm>
            <a:off x="943618" y="346490"/>
            <a:ext cx="6623508" cy="2092881"/>
            <a:chOff x="4538078" y="1673859"/>
            <a:chExt cx="6623508" cy="2092881"/>
          </a:xfrm>
        </p:grpSpPr>
        <p:sp>
          <p:nvSpPr>
            <p:cNvPr id="21" name="TextBox 20">
              <a:extLst>
                <a:ext uri="{FF2B5EF4-FFF2-40B4-BE49-F238E27FC236}">
                  <a16:creationId xmlns:a16="http://schemas.microsoft.com/office/drawing/2014/main" id="{3237072D-EA0A-4A85-8662-CCACF8FC4125}"/>
                </a:ext>
              </a:extLst>
            </p:cNvPr>
            <p:cNvSpPr txBox="1"/>
            <p:nvPr/>
          </p:nvSpPr>
          <p:spPr>
            <a:xfrm>
              <a:off x="5792959" y="1923770"/>
              <a:ext cx="5368627" cy="1015663"/>
            </a:xfrm>
            <a:prstGeom prst="rect">
              <a:avLst/>
            </a:prstGeom>
            <a:noFill/>
          </p:spPr>
          <p:txBody>
            <a:bodyPr wrap="square" rtlCol="0" anchor="ctr">
              <a:spAutoFit/>
            </a:bodyPr>
            <a:lstStyle/>
            <a:p>
              <a:pPr algn="dist"/>
              <a:r>
                <a:rPr lang="en-US" altLang="ko-KR" sz="6000" dirty="0">
                  <a:solidFill>
                    <a:schemeClr val="accent2"/>
                  </a:solidFill>
                  <a:latin typeface="Arial Black" panose="020B0A04020102020204" pitchFamily="34" charset="0"/>
                  <a:cs typeface="Arial" pitchFamily="34" charset="0"/>
                </a:rPr>
                <a:t>TATISTICAL</a:t>
              </a:r>
            </a:p>
          </p:txBody>
        </p:sp>
        <p:sp>
          <p:nvSpPr>
            <p:cNvPr id="22" name="TextBox 21">
              <a:extLst>
                <a:ext uri="{FF2B5EF4-FFF2-40B4-BE49-F238E27FC236}">
                  <a16:creationId xmlns:a16="http://schemas.microsoft.com/office/drawing/2014/main" id="{42937101-C539-492B-81E3-7F9CBE9A0A06}"/>
                </a:ext>
              </a:extLst>
            </p:cNvPr>
            <p:cNvSpPr txBox="1"/>
            <p:nvPr/>
          </p:nvSpPr>
          <p:spPr>
            <a:xfrm>
              <a:off x="5792959" y="2681288"/>
              <a:ext cx="3166603" cy="707886"/>
            </a:xfrm>
            <a:prstGeom prst="rect">
              <a:avLst/>
            </a:prstGeom>
            <a:noFill/>
          </p:spPr>
          <p:txBody>
            <a:bodyPr wrap="square" rtlCol="0" anchor="ctr">
              <a:spAutoFit/>
            </a:bodyPr>
            <a:lstStyle/>
            <a:p>
              <a:pPr algn="dist"/>
              <a:r>
                <a:rPr lang="en-US" altLang="ko-KR" sz="4000" b="1" dirty="0">
                  <a:solidFill>
                    <a:schemeClr val="accent4"/>
                  </a:solidFill>
                  <a:latin typeface="Adobe Song Std L" panose="02020300000000000000" pitchFamily="18" charset="-128"/>
                  <a:ea typeface="Adobe Song Std L" panose="02020300000000000000" pitchFamily="18" charset="-128"/>
                  <a:cs typeface="Arial" pitchFamily="34" charset="0"/>
                </a:rPr>
                <a:t>ANALYSIS</a:t>
              </a:r>
            </a:p>
          </p:txBody>
        </p:sp>
        <p:sp>
          <p:nvSpPr>
            <p:cNvPr id="23" name="TextBox 22">
              <a:extLst>
                <a:ext uri="{FF2B5EF4-FFF2-40B4-BE49-F238E27FC236}">
                  <a16:creationId xmlns:a16="http://schemas.microsoft.com/office/drawing/2014/main" id="{1789951B-B1B6-4349-9D17-20E5DC324838}"/>
                </a:ext>
              </a:extLst>
            </p:cNvPr>
            <p:cNvSpPr txBox="1"/>
            <p:nvPr/>
          </p:nvSpPr>
          <p:spPr>
            <a:xfrm>
              <a:off x="4538078" y="1673859"/>
              <a:ext cx="1428068" cy="2092881"/>
            </a:xfrm>
            <a:prstGeom prst="rect">
              <a:avLst/>
            </a:prstGeom>
            <a:noFill/>
          </p:spPr>
          <p:txBody>
            <a:bodyPr wrap="square" rtlCol="0" anchor="ctr">
              <a:spAutoFit/>
            </a:bodyPr>
            <a:lstStyle/>
            <a:p>
              <a:pPr algn="ctr"/>
              <a:r>
                <a:rPr lang="en-US" altLang="ko-KR" sz="13000" b="1" dirty="0">
                  <a:solidFill>
                    <a:schemeClr val="accent2"/>
                  </a:solidFill>
                  <a:latin typeface="Arial Black" panose="020B0A04020102020204" pitchFamily="34" charset="0"/>
                  <a:ea typeface="Adobe Song Std L" panose="02020300000000000000" pitchFamily="18" charset="-128"/>
                  <a:cs typeface="Arial" pitchFamily="34" charset="0"/>
                </a:rPr>
                <a:t>S</a:t>
              </a:r>
            </a:p>
          </p:txBody>
        </p:sp>
      </p:grpSp>
      <p:sp>
        <p:nvSpPr>
          <p:cNvPr id="32" name="TextBox 31">
            <a:extLst>
              <a:ext uri="{FF2B5EF4-FFF2-40B4-BE49-F238E27FC236}">
                <a16:creationId xmlns:a16="http://schemas.microsoft.com/office/drawing/2014/main" id="{D3D5DD2F-03B9-4451-BD92-02FB72360C04}"/>
              </a:ext>
            </a:extLst>
          </p:cNvPr>
          <p:cNvSpPr txBox="1"/>
          <p:nvPr/>
        </p:nvSpPr>
        <p:spPr>
          <a:xfrm>
            <a:off x="8386419" y="5517564"/>
            <a:ext cx="2597628" cy="461665"/>
          </a:xfrm>
          <a:prstGeom prst="rect">
            <a:avLst/>
          </a:prstGeom>
          <a:noFill/>
        </p:spPr>
        <p:txBody>
          <a:bodyPr wrap="square" rtlCol="0">
            <a:spAutoFit/>
          </a:bodyPr>
          <a:lstStyle/>
          <a:p>
            <a:pPr algn="ctr"/>
            <a:r>
              <a:rPr lang="en-US" altLang="ko-KR" sz="2400" dirty="0">
                <a:solidFill>
                  <a:schemeClr val="bg1"/>
                </a:solidFill>
                <a:cs typeface="Arial" pitchFamily="34" charset="0"/>
              </a:rPr>
              <a:t>[0.4, 0.2, 0.1, 0.8]</a:t>
            </a:r>
            <a:endParaRPr lang="ko-KR" altLang="en-US" sz="2400" dirty="0">
              <a:solidFill>
                <a:schemeClr val="bg1"/>
              </a:solidFill>
              <a:cs typeface="Arial" pitchFamily="34" charset="0"/>
            </a:endParaRPr>
          </a:p>
        </p:txBody>
      </p:sp>
      <p:graphicFrame>
        <p:nvGraphicFramePr>
          <p:cNvPr id="4" name="Table 4">
            <a:extLst>
              <a:ext uri="{FF2B5EF4-FFF2-40B4-BE49-F238E27FC236}">
                <a16:creationId xmlns:a16="http://schemas.microsoft.com/office/drawing/2014/main" id="{E0FA214A-941A-4333-80B1-1AD29F23EE8E}"/>
              </a:ext>
            </a:extLst>
          </p:cNvPr>
          <p:cNvGraphicFramePr>
            <a:graphicFrameLocks noGrp="1"/>
          </p:cNvGraphicFramePr>
          <p:nvPr>
            <p:extLst>
              <p:ext uri="{D42A27DB-BD31-4B8C-83A1-F6EECF244321}">
                <p14:modId xmlns:p14="http://schemas.microsoft.com/office/powerpoint/2010/main" val="2245755133"/>
              </p:ext>
            </p:extLst>
          </p:nvPr>
        </p:nvGraphicFramePr>
        <p:xfrm>
          <a:off x="347029" y="3214009"/>
          <a:ext cx="8097925" cy="1686560"/>
        </p:xfrm>
        <a:graphic>
          <a:graphicData uri="http://schemas.openxmlformats.org/drawingml/2006/table">
            <a:tbl>
              <a:tblPr firstRow="1" bandRow="1">
                <a:tableStyleId>{5C22544A-7EE6-4342-B048-85BDC9FD1C3A}</a:tableStyleId>
              </a:tblPr>
              <a:tblGrid>
                <a:gridCol w="736175">
                  <a:extLst>
                    <a:ext uri="{9D8B030D-6E8A-4147-A177-3AD203B41FA5}">
                      <a16:colId xmlns:a16="http://schemas.microsoft.com/office/drawing/2014/main" val="3180004630"/>
                    </a:ext>
                  </a:extLst>
                </a:gridCol>
                <a:gridCol w="736175">
                  <a:extLst>
                    <a:ext uri="{9D8B030D-6E8A-4147-A177-3AD203B41FA5}">
                      <a16:colId xmlns:a16="http://schemas.microsoft.com/office/drawing/2014/main" val="229077839"/>
                    </a:ext>
                  </a:extLst>
                </a:gridCol>
                <a:gridCol w="736175">
                  <a:extLst>
                    <a:ext uri="{9D8B030D-6E8A-4147-A177-3AD203B41FA5}">
                      <a16:colId xmlns:a16="http://schemas.microsoft.com/office/drawing/2014/main" val="2249604905"/>
                    </a:ext>
                  </a:extLst>
                </a:gridCol>
                <a:gridCol w="736175">
                  <a:extLst>
                    <a:ext uri="{9D8B030D-6E8A-4147-A177-3AD203B41FA5}">
                      <a16:colId xmlns:a16="http://schemas.microsoft.com/office/drawing/2014/main" val="1923002860"/>
                    </a:ext>
                  </a:extLst>
                </a:gridCol>
                <a:gridCol w="736175">
                  <a:extLst>
                    <a:ext uri="{9D8B030D-6E8A-4147-A177-3AD203B41FA5}">
                      <a16:colId xmlns:a16="http://schemas.microsoft.com/office/drawing/2014/main" val="2048237572"/>
                    </a:ext>
                  </a:extLst>
                </a:gridCol>
                <a:gridCol w="736175">
                  <a:extLst>
                    <a:ext uri="{9D8B030D-6E8A-4147-A177-3AD203B41FA5}">
                      <a16:colId xmlns:a16="http://schemas.microsoft.com/office/drawing/2014/main" val="81391945"/>
                    </a:ext>
                  </a:extLst>
                </a:gridCol>
                <a:gridCol w="736175">
                  <a:extLst>
                    <a:ext uri="{9D8B030D-6E8A-4147-A177-3AD203B41FA5}">
                      <a16:colId xmlns:a16="http://schemas.microsoft.com/office/drawing/2014/main" val="1368454318"/>
                    </a:ext>
                  </a:extLst>
                </a:gridCol>
                <a:gridCol w="736175">
                  <a:extLst>
                    <a:ext uri="{9D8B030D-6E8A-4147-A177-3AD203B41FA5}">
                      <a16:colId xmlns:a16="http://schemas.microsoft.com/office/drawing/2014/main" val="3513070479"/>
                    </a:ext>
                  </a:extLst>
                </a:gridCol>
                <a:gridCol w="736175">
                  <a:extLst>
                    <a:ext uri="{9D8B030D-6E8A-4147-A177-3AD203B41FA5}">
                      <a16:colId xmlns:a16="http://schemas.microsoft.com/office/drawing/2014/main" val="1875606264"/>
                    </a:ext>
                  </a:extLst>
                </a:gridCol>
                <a:gridCol w="736175">
                  <a:extLst>
                    <a:ext uri="{9D8B030D-6E8A-4147-A177-3AD203B41FA5}">
                      <a16:colId xmlns:a16="http://schemas.microsoft.com/office/drawing/2014/main" val="2251148720"/>
                    </a:ext>
                  </a:extLst>
                </a:gridCol>
                <a:gridCol w="736175">
                  <a:extLst>
                    <a:ext uri="{9D8B030D-6E8A-4147-A177-3AD203B41FA5}">
                      <a16:colId xmlns:a16="http://schemas.microsoft.com/office/drawing/2014/main" val="2123165525"/>
                    </a:ext>
                  </a:extLst>
                </a:gridCol>
              </a:tblGrid>
              <a:tr h="370840">
                <a:tc>
                  <a:txBody>
                    <a:bodyPr/>
                    <a:lstStyle/>
                    <a:p>
                      <a:endParaRPr lang="en-GB" dirty="0"/>
                    </a:p>
                  </a:txBody>
                  <a:tcPr/>
                </a:tc>
                <a:tc>
                  <a:txBody>
                    <a:bodyPr/>
                    <a:lstStyle/>
                    <a:p>
                      <a:r>
                        <a:rPr lang="en-GB" dirty="0"/>
                        <a:t>1</a:t>
                      </a:r>
                    </a:p>
                  </a:txBody>
                  <a:tcPr/>
                </a:tc>
                <a:tc>
                  <a:txBody>
                    <a:bodyPr/>
                    <a:lstStyle/>
                    <a:p>
                      <a:r>
                        <a:rPr lang="en-GB" dirty="0"/>
                        <a:t>2</a:t>
                      </a:r>
                    </a:p>
                  </a:txBody>
                  <a:tcPr/>
                </a:tc>
                <a:tc>
                  <a:txBody>
                    <a:bodyPr/>
                    <a:lstStyle/>
                    <a:p>
                      <a:r>
                        <a:rPr lang="en-GB" dirty="0"/>
                        <a:t>3</a:t>
                      </a:r>
                    </a:p>
                  </a:txBody>
                  <a:tcPr/>
                </a:tc>
                <a:tc>
                  <a:txBody>
                    <a:bodyPr/>
                    <a:lstStyle/>
                    <a:p>
                      <a:r>
                        <a:rPr lang="en-GB" dirty="0"/>
                        <a:t>4</a:t>
                      </a:r>
                    </a:p>
                  </a:txBody>
                  <a:tcPr/>
                </a:tc>
                <a:tc>
                  <a:txBody>
                    <a:bodyPr/>
                    <a:lstStyle/>
                    <a:p>
                      <a:r>
                        <a:rPr lang="en-GB" dirty="0"/>
                        <a:t>5</a:t>
                      </a:r>
                    </a:p>
                  </a:txBody>
                  <a:tcPr/>
                </a:tc>
                <a:tc>
                  <a:txBody>
                    <a:bodyPr/>
                    <a:lstStyle/>
                    <a:p>
                      <a:r>
                        <a:rPr lang="en-GB" dirty="0"/>
                        <a:t>6</a:t>
                      </a:r>
                    </a:p>
                  </a:txBody>
                  <a:tcPr/>
                </a:tc>
                <a:tc>
                  <a:txBody>
                    <a:bodyPr/>
                    <a:lstStyle/>
                    <a:p>
                      <a:r>
                        <a:rPr lang="en-GB" dirty="0"/>
                        <a:t>7</a:t>
                      </a:r>
                    </a:p>
                  </a:txBody>
                  <a:tcPr/>
                </a:tc>
                <a:tc>
                  <a:txBody>
                    <a:bodyPr/>
                    <a:lstStyle/>
                    <a:p>
                      <a:r>
                        <a:rPr lang="en-GB" dirty="0"/>
                        <a:t>8</a:t>
                      </a:r>
                    </a:p>
                  </a:txBody>
                  <a:tcPr/>
                </a:tc>
                <a:tc>
                  <a:txBody>
                    <a:bodyPr/>
                    <a:lstStyle/>
                    <a:p>
                      <a:r>
                        <a:rPr lang="en-GB" dirty="0"/>
                        <a:t>9</a:t>
                      </a:r>
                    </a:p>
                  </a:txBody>
                  <a:tcPr/>
                </a:tc>
                <a:tc>
                  <a:txBody>
                    <a:bodyPr/>
                    <a:lstStyle/>
                    <a:p>
                      <a:r>
                        <a:rPr lang="en-GB" dirty="0"/>
                        <a:t>10</a:t>
                      </a:r>
                    </a:p>
                  </a:txBody>
                  <a:tcPr/>
                </a:tc>
                <a:extLst>
                  <a:ext uri="{0D108BD9-81ED-4DB2-BD59-A6C34878D82A}">
                    <a16:rowId xmlns:a16="http://schemas.microsoft.com/office/drawing/2014/main" val="3763260754"/>
                  </a:ext>
                </a:extLst>
              </a:tr>
              <a:tr h="370840">
                <a:tc>
                  <a:txBody>
                    <a:bodyPr/>
                    <a:lstStyle/>
                    <a:p>
                      <a:r>
                        <a:rPr lang="en-GB" sz="1400" dirty="0"/>
                        <a:t>Score</a:t>
                      </a:r>
                    </a:p>
                  </a:txBody>
                  <a:tcPr/>
                </a:tc>
                <a:tc>
                  <a:txBody>
                    <a:bodyPr/>
                    <a:lstStyle/>
                    <a:p>
                      <a:r>
                        <a:rPr lang="en-GB" sz="1400" kern="1200" dirty="0">
                          <a:solidFill>
                            <a:schemeClr val="dk1"/>
                          </a:solidFill>
                          <a:latin typeface="+mn-lt"/>
                          <a:ea typeface="+mn-ea"/>
                          <a:cs typeface="+mn-cs"/>
                        </a:rPr>
                        <a:t>5136.9</a:t>
                      </a:r>
                    </a:p>
                  </a:txBody>
                  <a:tcPr/>
                </a:tc>
                <a:tc>
                  <a:txBody>
                    <a:bodyPr/>
                    <a:lstStyle/>
                    <a:p>
                      <a:r>
                        <a:rPr lang="en-GB" sz="1400" kern="1200" dirty="0">
                          <a:solidFill>
                            <a:schemeClr val="dk1"/>
                          </a:solidFill>
                          <a:latin typeface="+mn-lt"/>
                          <a:ea typeface="+mn-ea"/>
                          <a:cs typeface="+mn-cs"/>
                        </a:rPr>
                        <a:t>5136.9</a:t>
                      </a:r>
                    </a:p>
                  </a:txBody>
                  <a:tcPr/>
                </a:tc>
                <a:tc>
                  <a:txBody>
                    <a:bodyPr/>
                    <a:lstStyle/>
                    <a:p>
                      <a:r>
                        <a:rPr lang="en-GB" sz="1400" kern="1200" dirty="0">
                          <a:solidFill>
                            <a:schemeClr val="dk1"/>
                          </a:solidFill>
                          <a:latin typeface="+mn-lt"/>
                          <a:ea typeface="+mn-ea"/>
                          <a:cs typeface="+mn-cs"/>
                        </a:rPr>
                        <a:t>5136.9</a:t>
                      </a:r>
                    </a:p>
                  </a:txBody>
                  <a:tcPr/>
                </a:tc>
                <a:tc>
                  <a:txBody>
                    <a:bodyPr/>
                    <a:lstStyle/>
                    <a:p>
                      <a:r>
                        <a:rPr lang="en-GB" sz="1400" kern="1200" dirty="0">
                          <a:solidFill>
                            <a:schemeClr val="dk1"/>
                          </a:solidFill>
                          <a:latin typeface="+mn-lt"/>
                          <a:ea typeface="+mn-ea"/>
                          <a:cs typeface="+mn-cs"/>
                        </a:rPr>
                        <a:t>5136.9</a:t>
                      </a:r>
                    </a:p>
                  </a:txBody>
                  <a:tcPr/>
                </a:tc>
                <a:tc>
                  <a:txBody>
                    <a:bodyPr/>
                    <a:lstStyle/>
                    <a:p>
                      <a:r>
                        <a:rPr lang="en-GB" sz="1400" kern="1200" dirty="0">
                          <a:solidFill>
                            <a:schemeClr val="dk1"/>
                          </a:solidFill>
                          <a:latin typeface="+mn-lt"/>
                          <a:ea typeface="+mn-ea"/>
                          <a:cs typeface="+mn-cs"/>
                        </a:rPr>
                        <a:t>5136.9</a:t>
                      </a:r>
                    </a:p>
                  </a:txBody>
                  <a:tcPr/>
                </a:tc>
                <a:tc>
                  <a:txBody>
                    <a:bodyPr/>
                    <a:lstStyle/>
                    <a:p>
                      <a:r>
                        <a:rPr lang="en-GB" sz="1400" kern="1200" dirty="0">
                          <a:solidFill>
                            <a:schemeClr val="dk1"/>
                          </a:solidFill>
                          <a:latin typeface="+mn-lt"/>
                          <a:ea typeface="+mn-ea"/>
                          <a:cs typeface="+mn-cs"/>
                        </a:rPr>
                        <a:t>5136.9</a:t>
                      </a:r>
                    </a:p>
                  </a:txBody>
                  <a:tcPr/>
                </a:tc>
                <a:tc>
                  <a:txBody>
                    <a:bodyPr/>
                    <a:lstStyle/>
                    <a:p>
                      <a:r>
                        <a:rPr lang="en-GB" sz="1400" kern="1200" dirty="0">
                          <a:solidFill>
                            <a:schemeClr val="dk1"/>
                          </a:solidFill>
                          <a:latin typeface="+mn-lt"/>
                          <a:ea typeface="+mn-ea"/>
                          <a:cs typeface="+mn-cs"/>
                        </a:rPr>
                        <a:t>5136.9</a:t>
                      </a:r>
                    </a:p>
                  </a:txBody>
                  <a:tcPr/>
                </a:tc>
                <a:tc>
                  <a:txBody>
                    <a:bodyPr/>
                    <a:lstStyle/>
                    <a:p>
                      <a:r>
                        <a:rPr lang="en-GB" sz="1400" kern="1200" dirty="0">
                          <a:solidFill>
                            <a:schemeClr val="dk1"/>
                          </a:solidFill>
                          <a:latin typeface="+mn-lt"/>
                          <a:ea typeface="+mn-ea"/>
                          <a:cs typeface="+mn-cs"/>
                        </a:rPr>
                        <a:t>5136.9</a:t>
                      </a:r>
                    </a:p>
                  </a:txBody>
                  <a:tcPr/>
                </a:tc>
                <a:tc>
                  <a:txBody>
                    <a:bodyPr/>
                    <a:lstStyle/>
                    <a:p>
                      <a:r>
                        <a:rPr lang="en-GB" sz="1400" kern="1200" dirty="0">
                          <a:solidFill>
                            <a:schemeClr val="dk1"/>
                          </a:solidFill>
                          <a:latin typeface="+mn-lt"/>
                          <a:ea typeface="+mn-ea"/>
                          <a:cs typeface="+mn-cs"/>
                        </a:rPr>
                        <a:t>5136.9</a:t>
                      </a:r>
                    </a:p>
                  </a:txBody>
                  <a:tcPr/>
                </a:tc>
                <a:tc>
                  <a:txBody>
                    <a:bodyPr/>
                    <a:lstStyle/>
                    <a:p>
                      <a:r>
                        <a:rPr lang="en-GB" sz="1400" kern="1200" dirty="0">
                          <a:solidFill>
                            <a:schemeClr val="dk1"/>
                          </a:solidFill>
                          <a:latin typeface="+mn-lt"/>
                          <a:ea typeface="+mn-ea"/>
                          <a:cs typeface="+mn-cs"/>
                        </a:rPr>
                        <a:t>5136.9</a:t>
                      </a:r>
                    </a:p>
                  </a:txBody>
                  <a:tcPr/>
                </a:tc>
                <a:extLst>
                  <a:ext uri="{0D108BD9-81ED-4DB2-BD59-A6C34878D82A}">
                    <a16:rowId xmlns:a16="http://schemas.microsoft.com/office/drawing/2014/main" val="760023937"/>
                  </a:ext>
                </a:extLst>
              </a:tr>
              <a:tr h="370840">
                <a:tc>
                  <a:txBody>
                    <a:bodyPr/>
                    <a:lstStyle/>
                    <a:p>
                      <a:r>
                        <a:rPr lang="en-GB" sz="1200" dirty="0"/>
                        <a:t>Weights</a:t>
                      </a:r>
                    </a:p>
                  </a:txBody>
                  <a:tcPr/>
                </a:tc>
                <a:tc>
                  <a:txBody>
                    <a:bodyPr/>
                    <a:lstStyle/>
                    <a:p>
                      <a:pPr marL="0" algn="l" defTabSz="914400" rtl="0" eaLnBrk="1" latinLnBrk="0" hangingPunct="1"/>
                      <a:r>
                        <a:rPr lang="en-GB" sz="1400" kern="1200" dirty="0">
                          <a:solidFill>
                            <a:schemeClr val="dk1"/>
                          </a:solidFill>
                          <a:latin typeface="+mn-lt"/>
                          <a:ea typeface="+mn-ea"/>
                          <a:cs typeface="+mn-cs"/>
                        </a:rPr>
                        <a:t>0.3</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0.03</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0.21</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0.87</a:t>
                      </a:r>
                    </a:p>
                  </a:txBody>
                  <a:tcPr/>
                </a:tc>
                <a:tc>
                  <a:txBody>
                    <a:bodyPr/>
                    <a:lstStyle/>
                    <a:p>
                      <a:pPr marL="0" algn="l" defTabSz="914400" rtl="0" eaLnBrk="1" latinLnBrk="0" hangingPunct="1"/>
                      <a:r>
                        <a:rPr lang="en-GB" sz="1400" kern="1200" dirty="0">
                          <a:solidFill>
                            <a:schemeClr val="dk1"/>
                          </a:solidFill>
                          <a:latin typeface="+mn-lt"/>
                          <a:ea typeface="+mn-ea"/>
                          <a:cs typeface="+mn-cs"/>
                        </a:rPr>
                        <a:t>0.1</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0.05</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0.08</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0.47</a:t>
                      </a:r>
                    </a:p>
                  </a:txBody>
                  <a:tcPr/>
                </a:tc>
                <a:tc>
                  <a:txBody>
                    <a:bodyPr/>
                    <a:lstStyle/>
                    <a:p>
                      <a:pPr marL="0" algn="l" defTabSz="914400" rtl="0" eaLnBrk="1" latinLnBrk="0" hangingPunct="1"/>
                      <a:r>
                        <a:rPr lang="en-GB" sz="1400" kern="1200" dirty="0">
                          <a:solidFill>
                            <a:schemeClr val="dk1"/>
                          </a:solidFill>
                          <a:latin typeface="+mn-lt"/>
                          <a:ea typeface="+mn-ea"/>
                          <a:cs typeface="+mn-cs"/>
                        </a:rPr>
                        <a:t>0.17</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0.17</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0.12</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0.85</a:t>
                      </a:r>
                    </a:p>
                  </a:txBody>
                  <a:tcPr/>
                </a:tc>
                <a:tc>
                  <a:txBody>
                    <a:bodyPr/>
                    <a:lstStyle/>
                    <a:p>
                      <a:pPr marL="0" algn="l" defTabSz="914400" rtl="0" eaLnBrk="1" latinLnBrk="0" hangingPunct="1"/>
                      <a:r>
                        <a:rPr lang="en-GB" sz="1400" kern="1200" dirty="0">
                          <a:solidFill>
                            <a:schemeClr val="dk1"/>
                          </a:solidFill>
                          <a:latin typeface="+mn-lt"/>
                          <a:ea typeface="+mn-ea"/>
                          <a:cs typeface="+mn-cs"/>
                        </a:rPr>
                        <a:t>0.09</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0.02</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0.18</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0.85</a:t>
                      </a:r>
                    </a:p>
                  </a:txBody>
                  <a:tcPr/>
                </a:tc>
                <a:tc>
                  <a:txBody>
                    <a:bodyPr/>
                    <a:lstStyle/>
                    <a:p>
                      <a:pPr marL="0" algn="l" defTabSz="914400" rtl="0" eaLnBrk="1" latinLnBrk="0" hangingPunct="1"/>
                      <a:r>
                        <a:rPr lang="en-GB" sz="1400" kern="1200" dirty="0">
                          <a:solidFill>
                            <a:schemeClr val="dk1"/>
                          </a:solidFill>
                          <a:latin typeface="+mn-lt"/>
                          <a:ea typeface="+mn-ea"/>
                          <a:cs typeface="+mn-cs"/>
                        </a:rPr>
                        <a:t>0.07</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0.06</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0.38</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0.71</a:t>
                      </a:r>
                    </a:p>
                  </a:txBody>
                  <a:tcPr/>
                </a:tc>
                <a:tc>
                  <a:txBody>
                    <a:bodyPr/>
                    <a:lstStyle/>
                    <a:p>
                      <a:pPr marL="0" algn="l" defTabSz="914400" rtl="0" eaLnBrk="1" latinLnBrk="0" hangingPunct="1"/>
                      <a:r>
                        <a:rPr lang="en-GB" sz="1400" kern="1200" dirty="0">
                          <a:solidFill>
                            <a:schemeClr val="dk1"/>
                          </a:solidFill>
                          <a:latin typeface="+mn-lt"/>
                          <a:ea typeface="+mn-ea"/>
                          <a:cs typeface="+mn-cs"/>
                        </a:rPr>
                        <a:t>0.22</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0.15</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0.13</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0.85</a:t>
                      </a:r>
                    </a:p>
                  </a:txBody>
                  <a:tcPr/>
                </a:tc>
                <a:tc>
                  <a:txBody>
                    <a:bodyPr/>
                    <a:lstStyle/>
                    <a:p>
                      <a:pPr marL="0" algn="l" defTabSz="914400" rtl="0" eaLnBrk="1" latinLnBrk="0" hangingPunct="1"/>
                      <a:r>
                        <a:rPr lang="en-GB" sz="1400" kern="1200" dirty="0">
                          <a:solidFill>
                            <a:schemeClr val="dk1"/>
                          </a:solidFill>
                          <a:latin typeface="+mn-lt"/>
                          <a:ea typeface="+mn-ea"/>
                          <a:cs typeface="+mn-cs"/>
                        </a:rPr>
                        <a:t>0.31</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0.29</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0.26</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0.9</a:t>
                      </a:r>
                    </a:p>
                  </a:txBody>
                  <a:tcPr/>
                </a:tc>
                <a:tc>
                  <a:txBody>
                    <a:bodyPr/>
                    <a:lstStyle/>
                    <a:p>
                      <a:pPr marL="0" algn="l" defTabSz="914400" rtl="0" eaLnBrk="1" latinLnBrk="0" hangingPunct="1"/>
                      <a:r>
                        <a:rPr lang="en-GB" sz="1400" kern="1200" dirty="0">
                          <a:solidFill>
                            <a:schemeClr val="dk1"/>
                          </a:solidFill>
                          <a:latin typeface="+mn-lt"/>
                          <a:ea typeface="+mn-ea"/>
                          <a:cs typeface="+mn-cs"/>
                        </a:rPr>
                        <a:t>0.17</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0.11</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0.23</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0.74</a:t>
                      </a:r>
                    </a:p>
                  </a:txBody>
                  <a:tcPr/>
                </a:tc>
                <a:tc>
                  <a:txBody>
                    <a:bodyPr/>
                    <a:lstStyle/>
                    <a:p>
                      <a:pPr marL="0" algn="l" defTabSz="914400" rtl="0" eaLnBrk="1" latinLnBrk="0" hangingPunct="1"/>
                      <a:r>
                        <a:rPr lang="en-GB" sz="1400" kern="1200" dirty="0">
                          <a:solidFill>
                            <a:schemeClr val="dk1"/>
                          </a:solidFill>
                          <a:latin typeface="+mn-lt"/>
                          <a:ea typeface="+mn-ea"/>
                          <a:cs typeface="+mn-cs"/>
                        </a:rPr>
                        <a:t>0.5</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0.06</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0.04</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0.94</a:t>
                      </a:r>
                    </a:p>
                  </a:txBody>
                  <a:tcPr/>
                </a:tc>
                <a:tc>
                  <a:txBody>
                    <a:bodyPr/>
                    <a:lstStyle/>
                    <a:p>
                      <a:pPr marL="0" algn="l" defTabSz="914400" rtl="0" eaLnBrk="1" latinLnBrk="0" hangingPunct="1"/>
                      <a:r>
                        <a:rPr lang="en-GB" sz="1400" kern="1200" dirty="0">
                          <a:solidFill>
                            <a:schemeClr val="dk1"/>
                          </a:solidFill>
                          <a:latin typeface="+mn-lt"/>
                          <a:ea typeface="+mn-ea"/>
                          <a:cs typeface="+mn-cs"/>
                        </a:rPr>
                        <a:t>0.77</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0.01</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0.04</a:t>
                      </a:r>
                      <a:br>
                        <a:rPr lang="en-GB" sz="1400" kern="1200" dirty="0">
                          <a:solidFill>
                            <a:schemeClr val="dk1"/>
                          </a:solidFill>
                          <a:latin typeface="+mn-lt"/>
                          <a:ea typeface="+mn-ea"/>
                          <a:cs typeface="+mn-cs"/>
                        </a:rPr>
                      </a:br>
                      <a:r>
                        <a:rPr lang="en-GB" sz="1400" kern="1200" dirty="0">
                          <a:solidFill>
                            <a:schemeClr val="dk1"/>
                          </a:solidFill>
                          <a:latin typeface="+mn-lt"/>
                          <a:ea typeface="+mn-ea"/>
                          <a:cs typeface="+mn-cs"/>
                        </a:rPr>
                        <a:t>0.86</a:t>
                      </a:r>
                    </a:p>
                  </a:txBody>
                  <a:tcPr/>
                </a:tc>
                <a:extLst>
                  <a:ext uri="{0D108BD9-81ED-4DB2-BD59-A6C34878D82A}">
                    <a16:rowId xmlns:a16="http://schemas.microsoft.com/office/drawing/2014/main" val="2388636637"/>
                  </a:ext>
                </a:extLst>
              </a:tr>
            </a:tbl>
          </a:graphicData>
        </a:graphic>
      </p:graphicFrame>
      <p:sp>
        <p:nvSpPr>
          <p:cNvPr id="5" name="TextBox 4">
            <a:extLst>
              <a:ext uri="{FF2B5EF4-FFF2-40B4-BE49-F238E27FC236}">
                <a16:creationId xmlns:a16="http://schemas.microsoft.com/office/drawing/2014/main" id="{A3320602-E6A1-4151-9578-06587FA7FCFA}"/>
              </a:ext>
            </a:extLst>
          </p:cNvPr>
          <p:cNvSpPr txBox="1"/>
          <p:nvPr/>
        </p:nvSpPr>
        <p:spPr>
          <a:xfrm>
            <a:off x="347029" y="2689282"/>
            <a:ext cx="4996206" cy="400110"/>
          </a:xfrm>
          <a:prstGeom prst="rect">
            <a:avLst/>
          </a:prstGeom>
          <a:noFill/>
        </p:spPr>
        <p:txBody>
          <a:bodyPr wrap="square" rtlCol="0">
            <a:spAutoFit/>
          </a:bodyPr>
          <a:lstStyle/>
          <a:p>
            <a:r>
              <a:rPr lang="en-GB" sz="2000" b="1" dirty="0">
                <a:solidFill>
                  <a:schemeClr val="tx2">
                    <a:lumMod val="50000"/>
                  </a:schemeClr>
                </a:solidFill>
              </a:rPr>
              <a:t>Results from running GA 10 times:</a:t>
            </a:r>
          </a:p>
        </p:txBody>
      </p:sp>
      <p:sp>
        <p:nvSpPr>
          <p:cNvPr id="7" name="TextBox 6">
            <a:extLst>
              <a:ext uri="{FF2B5EF4-FFF2-40B4-BE49-F238E27FC236}">
                <a16:creationId xmlns:a16="http://schemas.microsoft.com/office/drawing/2014/main" id="{2249ECA2-4028-4015-8FCA-D24AF076F3A7}"/>
              </a:ext>
            </a:extLst>
          </p:cNvPr>
          <p:cNvSpPr txBox="1"/>
          <p:nvPr/>
        </p:nvSpPr>
        <p:spPr>
          <a:xfrm>
            <a:off x="633296" y="5448693"/>
            <a:ext cx="4709939" cy="523220"/>
          </a:xfrm>
          <a:prstGeom prst="rect">
            <a:avLst/>
          </a:prstGeom>
          <a:noFill/>
        </p:spPr>
        <p:txBody>
          <a:bodyPr wrap="square" rtlCol="0">
            <a:spAutoFit/>
          </a:bodyPr>
          <a:lstStyle/>
          <a:p>
            <a:r>
              <a:rPr lang="en-GB" sz="2800" b="1" dirty="0">
                <a:solidFill>
                  <a:schemeClr val="accent4"/>
                </a:solidFill>
              </a:rPr>
              <a:t>SMA</a:t>
            </a:r>
            <a:r>
              <a:rPr lang="en-GB" sz="2800" b="1" dirty="0"/>
              <a:t> + </a:t>
            </a:r>
            <a:r>
              <a:rPr lang="en-GB" sz="2800" b="1" dirty="0">
                <a:solidFill>
                  <a:schemeClr val="accent3"/>
                </a:solidFill>
              </a:rPr>
              <a:t>TBR</a:t>
            </a:r>
            <a:r>
              <a:rPr lang="en-GB" sz="2800" b="1" dirty="0"/>
              <a:t> + </a:t>
            </a:r>
            <a:r>
              <a:rPr lang="en-GB" sz="2800" b="1" dirty="0">
                <a:solidFill>
                  <a:schemeClr val="accent2"/>
                </a:solidFill>
              </a:rPr>
              <a:t>VOL</a:t>
            </a:r>
            <a:r>
              <a:rPr lang="en-GB" sz="2800" b="1" dirty="0"/>
              <a:t> &lt; </a:t>
            </a:r>
            <a:r>
              <a:rPr lang="en-GB" sz="2800" b="1" dirty="0">
                <a:solidFill>
                  <a:schemeClr val="accent1"/>
                </a:solidFill>
              </a:rPr>
              <a:t>MOM</a:t>
            </a:r>
          </a:p>
        </p:txBody>
      </p:sp>
    </p:spTree>
    <p:extLst>
      <p:ext uri="{BB962C8B-B14F-4D97-AF65-F5344CB8AC3E}">
        <p14:creationId xmlns:p14="http://schemas.microsoft.com/office/powerpoint/2010/main" val="2236049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GA Configurations</a:t>
            </a:r>
          </a:p>
        </p:txBody>
      </p:sp>
      <p:sp>
        <p:nvSpPr>
          <p:cNvPr id="3" name="Rectangle 2">
            <a:extLst>
              <a:ext uri="{FF2B5EF4-FFF2-40B4-BE49-F238E27FC236}">
                <a16:creationId xmlns:a16="http://schemas.microsoft.com/office/drawing/2014/main" id="{8057DF80-CC0B-4FB0-B3FA-04BEEB5BB8AC}"/>
              </a:ext>
            </a:extLst>
          </p:cNvPr>
          <p:cNvSpPr/>
          <p:nvPr/>
        </p:nvSpPr>
        <p:spPr>
          <a:xfrm>
            <a:off x="6107072" y="1868331"/>
            <a:ext cx="5220000" cy="68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ectangle 3">
            <a:extLst>
              <a:ext uri="{FF2B5EF4-FFF2-40B4-BE49-F238E27FC236}">
                <a16:creationId xmlns:a16="http://schemas.microsoft.com/office/drawing/2014/main" id="{2D6939B2-CD07-473C-A947-63EC27D7496F}"/>
              </a:ext>
            </a:extLst>
          </p:cNvPr>
          <p:cNvSpPr/>
          <p:nvPr/>
        </p:nvSpPr>
        <p:spPr>
          <a:xfrm>
            <a:off x="875489" y="2552331"/>
            <a:ext cx="5220000" cy="68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ectangle 4">
            <a:extLst>
              <a:ext uri="{FF2B5EF4-FFF2-40B4-BE49-F238E27FC236}">
                <a16:creationId xmlns:a16="http://schemas.microsoft.com/office/drawing/2014/main" id="{DB04C859-E471-47C8-A11B-5D07DC2827EA}"/>
              </a:ext>
            </a:extLst>
          </p:cNvPr>
          <p:cNvSpPr/>
          <p:nvPr/>
        </p:nvSpPr>
        <p:spPr>
          <a:xfrm>
            <a:off x="6107072" y="3236331"/>
            <a:ext cx="5220000" cy="68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ectangle 5">
            <a:extLst>
              <a:ext uri="{FF2B5EF4-FFF2-40B4-BE49-F238E27FC236}">
                <a16:creationId xmlns:a16="http://schemas.microsoft.com/office/drawing/2014/main" id="{78D9E6AF-1C60-428C-81D6-8374ABF1BAAA}"/>
              </a:ext>
            </a:extLst>
          </p:cNvPr>
          <p:cNvSpPr/>
          <p:nvPr/>
        </p:nvSpPr>
        <p:spPr>
          <a:xfrm>
            <a:off x="875489" y="3920331"/>
            <a:ext cx="5220000" cy="684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pic>
        <p:nvPicPr>
          <p:cNvPr id="7" name="Picture 3" descr="D:\Fullppt\005-PNG이미지\magnifying-glass-189254.png">
            <a:extLst>
              <a:ext uri="{FF2B5EF4-FFF2-40B4-BE49-F238E27FC236}">
                <a16:creationId xmlns:a16="http://schemas.microsoft.com/office/drawing/2014/main" id="{E8F1937B-D93F-4C69-AF01-4A3D6DFA905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H="1">
            <a:off x="4578045" y="1691950"/>
            <a:ext cx="4824536" cy="4741615"/>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93D5ACD9-9994-4EF2-9848-CEA691E96652}"/>
              </a:ext>
            </a:extLst>
          </p:cNvPr>
          <p:cNvGrpSpPr/>
          <p:nvPr/>
        </p:nvGrpSpPr>
        <p:grpSpPr>
          <a:xfrm>
            <a:off x="4778450" y="1892576"/>
            <a:ext cx="2700000" cy="2700000"/>
            <a:chOff x="7794000" y="1096324"/>
            <a:chExt cx="2700000" cy="2700000"/>
          </a:xfrm>
        </p:grpSpPr>
        <p:sp>
          <p:nvSpPr>
            <p:cNvPr id="9" name="Rectangle 12">
              <a:extLst>
                <a:ext uri="{FF2B5EF4-FFF2-40B4-BE49-F238E27FC236}">
                  <a16:creationId xmlns:a16="http://schemas.microsoft.com/office/drawing/2014/main" id="{815AC6A6-69E1-4AD1-874D-580C29653D2A}"/>
                </a:ext>
              </a:extLst>
            </p:cNvPr>
            <p:cNvSpPr/>
            <p:nvPr/>
          </p:nvSpPr>
          <p:spPr>
            <a:xfrm>
              <a:off x="7794281" y="1756756"/>
              <a:ext cx="2699438" cy="684000"/>
            </a:xfrm>
            <a:custGeom>
              <a:avLst/>
              <a:gdLst/>
              <a:ahLst/>
              <a:cxnLst/>
              <a:rect l="l" t="t" r="r" b="b"/>
              <a:pathLst>
                <a:path w="2699438" h="684000">
                  <a:moveTo>
                    <a:pt x="190650" y="0"/>
                  </a:moveTo>
                  <a:lnTo>
                    <a:pt x="2508788" y="0"/>
                  </a:lnTo>
                  <a:cubicBezTo>
                    <a:pt x="2629645" y="199728"/>
                    <a:pt x="2698697" y="433837"/>
                    <a:pt x="2699438" y="684000"/>
                  </a:cubicBezTo>
                  <a:lnTo>
                    <a:pt x="0" y="684000"/>
                  </a:lnTo>
                  <a:cubicBezTo>
                    <a:pt x="741" y="433837"/>
                    <a:pt x="69793" y="199728"/>
                    <a:pt x="19065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Rectangle 13">
              <a:extLst>
                <a:ext uri="{FF2B5EF4-FFF2-40B4-BE49-F238E27FC236}">
                  <a16:creationId xmlns:a16="http://schemas.microsoft.com/office/drawing/2014/main" id="{7251933C-4F6C-4F5C-93D1-71D2FF099B32}"/>
                </a:ext>
              </a:extLst>
            </p:cNvPr>
            <p:cNvSpPr/>
            <p:nvPr/>
          </p:nvSpPr>
          <p:spPr>
            <a:xfrm>
              <a:off x="7794000" y="2440756"/>
              <a:ext cx="2700000" cy="684000"/>
            </a:xfrm>
            <a:custGeom>
              <a:avLst/>
              <a:gdLst/>
              <a:ahLst/>
              <a:cxnLst/>
              <a:rect l="l" t="t" r="r" b="b"/>
              <a:pathLst>
                <a:path w="2700000" h="684000">
                  <a:moveTo>
                    <a:pt x="281" y="0"/>
                  </a:moveTo>
                  <a:lnTo>
                    <a:pt x="2699719" y="0"/>
                  </a:lnTo>
                  <a:cubicBezTo>
                    <a:pt x="2699996" y="1855"/>
                    <a:pt x="2700000" y="3711"/>
                    <a:pt x="2700000" y="5568"/>
                  </a:cubicBezTo>
                  <a:cubicBezTo>
                    <a:pt x="2700000" y="253162"/>
                    <a:pt x="2633347" y="485188"/>
                    <a:pt x="2515834" y="684000"/>
                  </a:cubicBezTo>
                  <a:lnTo>
                    <a:pt x="184166" y="684000"/>
                  </a:lnTo>
                  <a:cubicBezTo>
                    <a:pt x="66654" y="485188"/>
                    <a:pt x="0" y="253162"/>
                    <a:pt x="0" y="5568"/>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1" name="Rectangle 14">
              <a:extLst>
                <a:ext uri="{FF2B5EF4-FFF2-40B4-BE49-F238E27FC236}">
                  <a16:creationId xmlns:a16="http://schemas.microsoft.com/office/drawing/2014/main" id="{2AD467F4-54B2-4E01-B7D3-AB2A6F7C8715}"/>
                </a:ext>
              </a:extLst>
            </p:cNvPr>
            <p:cNvSpPr/>
            <p:nvPr/>
          </p:nvSpPr>
          <p:spPr>
            <a:xfrm>
              <a:off x="7978166" y="3124756"/>
              <a:ext cx="2331668" cy="671568"/>
            </a:xfrm>
            <a:custGeom>
              <a:avLst/>
              <a:gdLst/>
              <a:ahLst/>
              <a:cxnLst/>
              <a:rect l="l" t="t" r="r" b="b"/>
              <a:pathLst>
                <a:path w="2331668" h="671568">
                  <a:moveTo>
                    <a:pt x="0" y="0"/>
                  </a:moveTo>
                  <a:lnTo>
                    <a:pt x="2331668" y="0"/>
                  </a:lnTo>
                  <a:cubicBezTo>
                    <a:pt x="2098837" y="401928"/>
                    <a:pt x="1663824" y="671568"/>
                    <a:pt x="1165834" y="671568"/>
                  </a:cubicBezTo>
                  <a:cubicBezTo>
                    <a:pt x="667844" y="671568"/>
                    <a:pt x="232831" y="401928"/>
                    <a:pt x="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Oval 18">
              <a:extLst>
                <a:ext uri="{FF2B5EF4-FFF2-40B4-BE49-F238E27FC236}">
                  <a16:creationId xmlns:a16="http://schemas.microsoft.com/office/drawing/2014/main" id="{4C1AC449-FD5D-42FB-8992-F0028E81E10E}"/>
                </a:ext>
              </a:extLst>
            </p:cNvPr>
            <p:cNvSpPr/>
            <p:nvPr/>
          </p:nvSpPr>
          <p:spPr>
            <a:xfrm>
              <a:off x="7984931" y="1096324"/>
              <a:ext cx="2318138" cy="660432"/>
            </a:xfrm>
            <a:custGeom>
              <a:avLst/>
              <a:gdLst/>
              <a:ahLst/>
              <a:cxnLst/>
              <a:rect l="l" t="t" r="r" b="b"/>
              <a:pathLst>
                <a:path w="2318138" h="660432">
                  <a:moveTo>
                    <a:pt x="1159069" y="0"/>
                  </a:moveTo>
                  <a:cubicBezTo>
                    <a:pt x="1652397" y="0"/>
                    <a:pt x="2083921" y="264615"/>
                    <a:pt x="2318138" y="660432"/>
                  </a:cubicBezTo>
                  <a:lnTo>
                    <a:pt x="0" y="660432"/>
                  </a:lnTo>
                  <a:cubicBezTo>
                    <a:pt x="234217" y="264615"/>
                    <a:pt x="665741" y="0"/>
                    <a:pt x="115906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3" name="Group 12">
            <a:extLst>
              <a:ext uri="{FF2B5EF4-FFF2-40B4-BE49-F238E27FC236}">
                <a16:creationId xmlns:a16="http://schemas.microsoft.com/office/drawing/2014/main" id="{6FA48F04-F4BB-4A19-954B-B653A54B7464}"/>
              </a:ext>
            </a:extLst>
          </p:cNvPr>
          <p:cNvGrpSpPr/>
          <p:nvPr/>
        </p:nvGrpSpPr>
        <p:grpSpPr>
          <a:xfrm>
            <a:off x="7763321" y="1860133"/>
            <a:ext cx="3423488" cy="678692"/>
            <a:chOff x="803640" y="3362835"/>
            <a:chExt cx="2059657" cy="678692"/>
          </a:xfrm>
        </p:grpSpPr>
        <p:sp>
          <p:nvSpPr>
            <p:cNvPr id="14" name="TextBox 13">
              <a:extLst>
                <a:ext uri="{FF2B5EF4-FFF2-40B4-BE49-F238E27FC236}">
                  <a16:creationId xmlns:a16="http://schemas.microsoft.com/office/drawing/2014/main" id="{827A4BEC-A3AD-4A46-991E-AE3853C45F07}"/>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bg1"/>
                  </a:solidFill>
                  <a:cs typeface="Arial" pitchFamily="34" charset="0"/>
                </a:rPr>
                <a:t>Relatively small population size to reduce the chance of getting best result at </a:t>
              </a:r>
              <a:r>
                <a:rPr lang="en-US" altLang="ko-KR" sz="1200" dirty="0" err="1">
                  <a:solidFill>
                    <a:schemeClr val="bg1"/>
                  </a:solidFill>
                  <a:cs typeface="Arial" pitchFamily="34" charset="0"/>
                </a:rPr>
                <a:t>initialise</a:t>
              </a:r>
              <a:r>
                <a:rPr lang="en-US" altLang="ko-KR" sz="1200" dirty="0">
                  <a:solidFill>
                    <a:schemeClr val="bg1"/>
                  </a:solidFill>
                  <a:cs typeface="Arial" pitchFamily="34" charset="0"/>
                </a:rPr>
                <a:t>: 20</a:t>
              </a:r>
              <a:endParaRPr lang="ko-KR" altLang="en-US" sz="1200" dirty="0">
                <a:solidFill>
                  <a:schemeClr val="bg1"/>
                </a:solidFill>
                <a:cs typeface="Arial" pitchFamily="34" charset="0"/>
              </a:endParaRPr>
            </a:p>
          </p:txBody>
        </p:sp>
        <p:sp>
          <p:nvSpPr>
            <p:cNvPr id="15" name="TextBox 14">
              <a:extLst>
                <a:ext uri="{FF2B5EF4-FFF2-40B4-BE49-F238E27FC236}">
                  <a16:creationId xmlns:a16="http://schemas.microsoft.com/office/drawing/2014/main" id="{614F66A3-08E8-4943-98FA-4A7C0AFCFD7B}"/>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bg1"/>
                  </a:solidFill>
                  <a:cs typeface="Arial" pitchFamily="34" charset="0"/>
                </a:rPr>
                <a:t>Population Size</a:t>
              </a:r>
              <a:endParaRPr lang="ko-KR" altLang="en-US" sz="1200" b="1" dirty="0">
                <a:solidFill>
                  <a:schemeClr val="bg1"/>
                </a:solidFill>
                <a:cs typeface="Arial" pitchFamily="34" charset="0"/>
              </a:endParaRPr>
            </a:p>
          </p:txBody>
        </p:sp>
      </p:grpSp>
      <p:grpSp>
        <p:nvGrpSpPr>
          <p:cNvPr id="16" name="Group 15">
            <a:extLst>
              <a:ext uri="{FF2B5EF4-FFF2-40B4-BE49-F238E27FC236}">
                <a16:creationId xmlns:a16="http://schemas.microsoft.com/office/drawing/2014/main" id="{4D2C38AC-1FD1-4956-92E7-F028406A4A5D}"/>
              </a:ext>
            </a:extLst>
          </p:cNvPr>
          <p:cNvGrpSpPr/>
          <p:nvPr/>
        </p:nvGrpSpPr>
        <p:grpSpPr>
          <a:xfrm>
            <a:off x="7763321" y="3218621"/>
            <a:ext cx="3423488" cy="678692"/>
            <a:chOff x="803640" y="3362835"/>
            <a:chExt cx="2059657" cy="678692"/>
          </a:xfrm>
        </p:grpSpPr>
        <p:sp>
          <p:nvSpPr>
            <p:cNvPr id="17" name="TextBox 16">
              <a:extLst>
                <a:ext uri="{FF2B5EF4-FFF2-40B4-BE49-F238E27FC236}">
                  <a16:creationId xmlns:a16="http://schemas.microsoft.com/office/drawing/2014/main" id="{055AE912-F285-42C6-8C5E-51C3F127AB50}"/>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bg1"/>
                  </a:solidFill>
                  <a:cs typeface="Arial" pitchFamily="34" charset="0"/>
                </a:rPr>
                <a:t>Relatively small tournament size because of the small population size: 5</a:t>
              </a:r>
              <a:endParaRPr lang="ko-KR" altLang="en-US" sz="1200" dirty="0">
                <a:solidFill>
                  <a:schemeClr val="bg1"/>
                </a:solidFill>
                <a:cs typeface="Arial" pitchFamily="34" charset="0"/>
              </a:endParaRPr>
            </a:p>
          </p:txBody>
        </p:sp>
        <p:sp>
          <p:nvSpPr>
            <p:cNvPr id="18" name="TextBox 17">
              <a:extLst>
                <a:ext uri="{FF2B5EF4-FFF2-40B4-BE49-F238E27FC236}">
                  <a16:creationId xmlns:a16="http://schemas.microsoft.com/office/drawing/2014/main" id="{B6CABBB1-3A56-4AB5-9BD5-9921FA7385CE}"/>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bg1"/>
                  </a:solidFill>
                  <a:cs typeface="Arial" pitchFamily="34" charset="0"/>
                </a:rPr>
                <a:t>Tournament Size</a:t>
              </a:r>
              <a:endParaRPr lang="ko-KR" altLang="en-US" sz="1200" b="1" dirty="0">
                <a:solidFill>
                  <a:schemeClr val="bg1"/>
                </a:solidFill>
                <a:cs typeface="Arial" pitchFamily="34" charset="0"/>
              </a:endParaRPr>
            </a:p>
          </p:txBody>
        </p:sp>
      </p:grpSp>
      <p:grpSp>
        <p:nvGrpSpPr>
          <p:cNvPr id="19" name="Group 18">
            <a:extLst>
              <a:ext uri="{FF2B5EF4-FFF2-40B4-BE49-F238E27FC236}">
                <a16:creationId xmlns:a16="http://schemas.microsoft.com/office/drawing/2014/main" id="{32A65EC0-3D31-4947-A323-09C791F9065F}"/>
              </a:ext>
            </a:extLst>
          </p:cNvPr>
          <p:cNvGrpSpPr/>
          <p:nvPr/>
        </p:nvGrpSpPr>
        <p:grpSpPr>
          <a:xfrm>
            <a:off x="1070045" y="3896174"/>
            <a:ext cx="3473288" cy="678692"/>
            <a:chOff x="803640" y="3362835"/>
            <a:chExt cx="2059657" cy="678692"/>
          </a:xfrm>
        </p:grpSpPr>
        <p:sp>
          <p:nvSpPr>
            <p:cNvPr id="20" name="TextBox 19">
              <a:extLst>
                <a:ext uri="{FF2B5EF4-FFF2-40B4-BE49-F238E27FC236}">
                  <a16:creationId xmlns:a16="http://schemas.microsoft.com/office/drawing/2014/main" id="{5F909C35-3746-419A-8BEC-2F6F95C53356}"/>
                </a:ext>
              </a:extLst>
            </p:cNvPr>
            <p:cNvSpPr txBox="1"/>
            <p:nvPr/>
          </p:nvSpPr>
          <p:spPr>
            <a:xfrm>
              <a:off x="803640" y="3579862"/>
              <a:ext cx="2059657" cy="461665"/>
            </a:xfrm>
            <a:prstGeom prst="rect">
              <a:avLst/>
            </a:prstGeom>
            <a:noFill/>
          </p:spPr>
          <p:txBody>
            <a:bodyPr wrap="square" rtlCol="0">
              <a:spAutoFit/>
            </a:bodyPr>
            <a:lstStyle/>
            <a:p>
              <a:pPr algn="r"/>
              <a:r>
                <a:rPr lang="en-US" altLang="ko-KR" sz="1200" dirty="0">
                  <a:solidFill>
                    <a:schemeClr val="bg1"/>
                  </a:solidFill>
                  <a:cs typeface="Arial" pitchFamily="34" charset="0"/>
                </a:rPr>
                <a:t>Slightly higher mutation chance to have a better comparison between the two mutations: 1%</a:t>
              </a:r>
              <a:endParaRPr lang="ko-KR" altLang="en-US" sz="1200" dirty="0">
                <a:solidFill>
                  <a:schemeClr val="bg1"/>
                </a:solidFill>
                <a:cs typeface="Arial" pitchFamily="34" charset="0"/>
              </a:endParaRPr>
            </a:p>
          </p:txBody>
        </p:sp>
        <p:sp>
          <p:nvSpPr>
            <p:cNvPr id="21" name="TextBox 20">
              <a:extLst>
                <a:ext uri="{FF2B5EF4-FFF2-40B4-BE49-F238E27FC236}">
                  <a16:creationId xmlns:a16="http://schemas.microsoft.com/office/drawing/2014/main" id="{851F3588-0C02-46AD-89C4-FF490ED3C57A}"/>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bg1"/>
                  </a:solidFill>
                  <a:cs typeface="Arial" pitchFamily="34" charset="0"/>
                </a:rPr>
                <a:t>Chance of Mutation</a:t>
              </a:r>
              <a:endParaRPr lang="ko-KR" altLang="en-US" sz="1200" b="1" dirty="0">
                <a:solidFill>
                  <a:schemeClr val="bg1"/>
                </a:solidFill>
                <a:cs typeface="Arial" pitchFamily="34" charset="0"/>
              </a:endParaRPr>
            </a:p>
          </p:txBody>
        </p:sp>
      </p:grpSp>
      <p:grpSp>
        <p:nvGrpSpPr>
          <p:cNvPr id="22" name="Group 21">
            <a:extLst>
              <a:ext uri="{FF2B5EF4-FFF2-40B4-BE49-F238E27FC236}">
                <a16:creationId xmlns:a16="http://schemas.microsoft.com/office/drawing/2014/main" id="{058AA8E9-AC13-4714-8ADC-19408F77B10C}"/>
              </a:ext>
            </a:extLst>
          </p:cNvPr>
          <p:cNvGrpSpPr/>
          <p:nvPr/>
        </p:nvGrpSpPr>
        <p:grpSpPr>
          <a:xfrm>
            <a:off x="1033461" y="2540606"/>
            <a:ext cx="3473288" cy="678692"/>
            <a:chOff x="803640" y="3362835"/>
            <a:chExt cx="2059657" cy="678692"/>
          </a:xfrm>
        </p:grpSpPr>
        <p:sp>
          <p:nvSpPr>
            <p:cNvPr id="23" name="TextBox 22">
              <a:extLst>
                <a:ext uri="{FF2B5EF4-FFF2-40B4-BE49-F238E27FC236}">
                  <a16:creationId xmlns:a16="http://schemas.microsoft.com/office/drawing/2014/main" id="{FE4B151B-5B54-4415-8FCE-78F6E838E3E4}"/>
                </a:ext>
              </a:extLst>
            </p:cNvPr>
            <p:cNvSpPr txBox="1"/>
            <p:nvPr/>
          </p:nvSpPr>
          <p:spPr>
            <a:xfrm>
              <a:off x="803640" y="3579862"/>
              <a:ext cx="2059657" cy="461665"/>
            </a:xfrm>
            <a:prstGeom prst="rect">
              <a:avLst/>
            </a:prstGeom>
            <a:noFill/>
          </p:spPr>
          <p:txBody>
            <a:bodyPr wrap="square" rtlCol="0">
              <a:spAutoFit/>
            </a:bodyPr>
            <a:lstStyle/>
            <a:p>
              <a:pPr algn="r"/>
              <a:r>
                <a:rPr lang="en-US" altLang="ko-KR" sz="1200" dirty="0">
                  <a:solidFill>
                    <a:schemeClr val="bg1"/>
                  </a:solidFill>
                  <a:cs typeface="Arial" pitchFamily="34" charset="0"/>
                </a:rPr>
                <a:t>Large max generation to determine how well each combination works: 100</a:t>
              </a:r>
              <a:endParaRPr lang="ko-KR" altLang="en-US" sz="1200" dirty="0">
                <a:solidFill>
                  <a:schemeClr val="bg1"/>
                </a:solidFill>
                <a:cs typeface="Arial" pitchFamily="34" charset="0"/>
              </a:endParaRPr>
            </a:p>
          </p:txBody>
        </p:sp>
        <p:sp>
          <p:nvSpPr>
            <p:cNvPr id="24" name="TextBox 23">
              <a:extLst>
                <a:ext uri="{FF2B5EF4-FFF2-40B4-BE49-F238E27FC236}">
                  <a16:creationId xmlns:a16="http://schemas.microsoft.com/office/drawing/2014/main" id="{FE9A0CAB-620E-48B4-90E6-C4ACFDB29A19}"/>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bg1"/>
                  </a:solidFill>
                  <a:cs typeface="Arial" pitchFamily="34" charset="0"/>
                </a:rPr>
                <a:t>Max Generation</a:t>
              </a:r>
              <a:endParaRPr lang="ko-KR" altLang="en-US" sz="1200" b="1" dirty="0">
                <a:solidFill>
                  <a:schemeClr val="bg1"/>
                </a:solidFill>
                <a:cs typeface="Arial" pitchFamily="34" charset="0"/>
              </a:endParaRPr>
            </a:p>
          </p:txBody>
        </p:sp>
      </p:grpSp>
      <p:sp>
        <p:nvSpPr>
          <p:cNvPr id="32" name="Round Same Side Corner Rectangle 8">
            <a:extLst>
              <a:ext uri="{FF2B5EF4-FFF2-40B4-BE49-F238E27FC236}">
                <a16:creationId xmlns:a16="http://schemas.microsoft.com/office/drawing/2014/main" id="{DEBDBA21-80A9-4C7E-9957-187C5756BA31}"/>
              </a:ext>
            </a:extLst>
          </p:cNvPr>
          <p:cNvSpPr/>
          <p:nvPr/>
        </p:nvSpPr>
        <p:spPr>
          <a:xfrm>
            <a:off x="5945608" y="2094447"/>
            <a:ext cx="333042" cy="328241"/>
          </a:xfrm>
          <a:custGeom>
            <a:avLst/>
            <a:gdLst/>
            <a:ahLst/>
            <a:cxnLst/>
            <a:rect l="l" t="t" r="r" b="b"/>
            <a:pathLst>
              <a:path w="3197597" h="3202496">
                <a:moveTo>
                  <a:pt x="601421" y="1611393"/>
                </a:moveTo>
                <a:lnTo>
                  <a:pt x="2596176" y="1611393"/>
                </a:lnTo>
                <a:cubicBezTo>
                  <a:pt x="2928331" y="1611393"/>
                  <a:pt x="3197594" y="1880656"/>
                  <a:pt x="3197594" y="2212811"/>
                </a:cubicBezTo>
                <a:lnTo>
                  <a:pt x="3197594" y="2776360"/>
                </a:lnTo>
                <a:lnTo>
                  <a:pt x="3197597" y="2776360"/>
                </a:lnTo>
                <a:lnTo>
                  <a:pt x="3197597" y="2914824"/>
                </a:lnTo>
                <a:lnTo>
                  <a:pt x="3197198" y="2914824"/>
                </a:lnTo>
                <a:lnTo>
                  <a:pt x="3197198" y="3202496"/>
                </a:lnTo>
                <a:lnTo>
                  <a:pt x="398" y="3202496"/>
                </a:lnTo>
                <a:lnTo>
                  <a:pt x="398" y="2914824"/>
                </a:lnTo>
                <a:lnTo>
                  <a:pt x="0" y="2914824"/>
                </a:lnTo>
                <a:lnTo>
                  <a:pt x="0" y="2212811"/>
                </a:lnTo>
                <a:cubicBezTo>
                  <a:pt x="0" y="1880656"/>
                  <a:pt x="269266" y="1611393"/>
                  <a:pt x="601421" y="1611393"/>
                </a:cubicBezTo>
                <a:close/>
                <a:moveTo>
                  <a:pt x="1598801" y="0"/>
                </a:moveTo>
                <a:cubicBezTo>
                  <a:pt x="1998649" y="0"/>
                  <a:pt x="2322791" y="324142"/>
                  <a:pt x="2322791" y="723993"/>
                </a:cubicBezTo>
                <a:cubicBezTo>
                  <a:pt x="2322791" y="1123843"/>
                  <a:pt x="1998649" y="1447985"/>
                  <a:pt x="1598801" y="1447985"/>
                </a:cubicBezTo>
                <a:cubicBezTo>
                  <a:pt x="1198951" y="1447985"/>
                  <a:pt x="874809" y="1123843"/>
                  <a:pt x="874809" y="723993"/>
                </a:cubicBezTo>
                <a:cubicBezTo>
                  <a:pt x="874809" y="324142"/>
                  <a:pt x="1198951" y="0"/>
                  <a:pt x="159880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3" name="Block Arc 14">
            <a:extLst>
              <a:ext uri="{FF2B5EF4-FFF2-40B4-BE49-F238E27FC236}">
                <a16:creationId xmlns:a16="http://schemas.microsoft.com/office/drawing/2014/main" id="{575F874B-B529-4CB9-8E9A-45A42D728305}"/>
              </a:ext>
            </a:extLst>
          </p:cNvPr>
          <p:cNvSpPr/>
          <p:nvPr/>
        </p:nvSpPr>
        <p:spPr>
          <a:xfrm rot="16200000">
            <a:off x="5923230" y="2693590"/>
            <a:ext cx="362732" cy="383159"/>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34" name="Chord 14">
            <a:extLst>
              <a:ext uri="{FF2B5EF4-FFF2-40B4-BE49-F238E27FC236}">
                <a16:creationId xmlns:a16="http://schemas.microsoft.com/office/drawing/2014/main" id="{B44B8A98-A00B-4176-B105-ABD2A603FBC1}"/>
              </a:ext>
            </a:extLst>
          </p:cNvPr>
          <p:cNvSpPr/>
          <p:nvPr/>
        </p:nvSpPr>
        <p:spPr>
          <a:xfrm>
            <a:off x="5945608" y="3383844"/>
            <a:ext cx="333043" cy="376542"/>
          </a:xfrm>
          <a:custGeom>
            <a:avLst/>
            <a:gdLst/>
            <a:ahLst/>
            <a:cxnLst/>
            <a:rect l="l" t="t" r="r" b="b"/>
            <a:pathLst>
              <a:path w="2120980" h="2676504">
                <a:moveTo>
                  <a:pt x="824057" y="2198115"/>
                </a:moveTo>
                <a:lnTo>
                  <a:pt x="824057" y="2229022"/>
                </a:lnTo>
                <a:lnTo>
                  <a:pt x="751177" y="2229022"/>
                </a:lnTo>
                <a:lnTo>
                  <a:pt x="751177" y="2510330"/>
                </a:lnTo>
                <a:lnTo>
                  <a:pt x="824057" y="2510330"/>
                </a:lnTo>
                <a:lnTo>
                  <a:pt x="824057" y="2541237"/>
                </a:lnTo>
                <a:lnTo>
                  <a:pt x="1298129" y="2541237"/>
                </a:lnTo>
                <a:lnTo>
                  <a:pt x="1298129" y="2510330"/>
                </a:lnTo>
                <a:lnTo>
                  <a:pt x="1371008" y="2510330"/>
                </a:lnTo>
                <a:lnTo>
                  <a:pt x="1371008" y="2229022"/>
                </a:lnTo>
                <a:lnTo>
                  <a:pt x="1298129" y="2229022"/>
                </a:lnTo>
                <a:lnTo>
                  <a:pt x="1298129" y="2198115"/>
                </a:lnTo>
                <a:close/>
                <a:moveTo>
                  <a:pt x="1933495" y="134375"/>
                </a:moveTo>
                <a:cubicBezTo>
                  <a:pt x="1872496" y="128267"/>
                  <a:pt x="1778964" y="206162"/>
                  <a:pt x="1655092" y="316398"/>
                </a:cubicBezTo>
                <a:lnTo>
                  <a:pt x="1655092" y="762581"/>
                </a:lnTo>
                <a:lnTo>
                  <a:pt x="1651862" y="762581"/>
                </a:lnTo>
                <a:cubicBezTo>
                  <a:pt x="1647824" y="843406"/>
                  <a:pt x="1633793" y="920606"/>
                  <a:pt x="1611266" y="992211"/>
                </a:cubicBezTo>
                <a:cubicBezTo>
                  <a:pt x="1739269" y="1047184"/>
                  <a:pt x="1828260" y="986425"/>
                  <a:pt x="1895778" y="900656"/>
                </a:cubicBezTo>
                <a:cubicBezTo>
                  <a:pt x="1964561" y="813279"/>
                  <a:pt x="2016746" y="624382"/>
                  <a:pt x="2016490" y="465292"/>
                </a:cubicBezTo>
                <a:cubicBezTo>
                  <a:pt x="2023696" y="232949"/>
                  <a:pt x="1995287" y="140561"/>
                  <a:pt x="1933495" y="134375"/>
                </a:cubicBezTo>
                <a:close/>
                <a:moveTo>
                  <a:pt x="187485" y="134375"/>
                </a:moveTo>
                <a:cubicBezTo>
                  <a:pt x="125693" y="140561"/>
                  <a:pt x="97284" y="232949"/>
                  <a:pt x="104490" y="465292"/>
                </a:cubicBezTo>
                <a:cubicBezTo>
                  <a:pt x="104234" y="624382"/>
                  <a:pt x="156419" y="813279"/>
                  <a:pt x="225202" y="900656"/>
                </a:cubicBezTo>
                <a:cubicBezTo>
                  <a:pt x="292944" y="986710"/>
                  <a:pt x="382303" y="1047587"/>
                  <a:pt x="511026" y="991745"/>
                </a:cubicBezTo>
                <a:cubicBezTo>
                  <a:pt x="488627" y="920189"/>
                  <a:pt x="474740" y="843131"/>
                  <a:pt x="470841" y="762581"/>
                </a:cubicBezTo>
                <a:lnTo>
                  <a:pt x="467092" y="762581"/>
                </a:lnTo>
                <a:lnTo>
                  <a:pt x="467092" y="317447"/>
                </a:lnTo>
                <a:cubicBezTo>
                  <a:pt x="342616" y="206663"/>
                  <a:pt x="248680" y="128248"/>
                  <a:pt x="187485" y="134375"/>
                </a:cubicBezTo>
                <a:close/>
                <a:moveTo>
                  <a:pt x="171293" y="338"/>
                </a:moveTo>
                <a:cubicBezTo>
                  <a:pt x="267101" y="7324"/>
                  <a:pt x="383647" y="121035"/>
                  <a:pt x="467092" y="183917"/>
                </a:cubicBezTo>
                <a:lnTo>
                  <a:pt x="467092" y="127304"/>
                </a:lnTo>
                <a:cubicBezTo>
                  <a:pt x="446033" y="120339"/>
                  <a:pt x="431092" y="100383"/>
                  <a:pt x="431092" y="76938"/>
                </a:cubicBezTo>
                <a:cubicBezTo>
                  <a:pt x="431092" y="47115"/>
                  <a:pt x="455269" y="22938"/>
                  <a:pt x="485092" y="22938"/>
                </a:cubicBezTo>
                <a:lnTo>
                  <a:pt x="1637092" y="22938"/>
                </a:lnTo>
                <a:cubicBezTo>
                  <a:pt x="1666915" y="22938"/>
                  <a:pt x="1691092" y="47115"/>
                  <a:pt x="1691092" y="76938"/>
                </a:cubicBezTo>
                <a:cubicBezTo>
                  <a:pt x="1691092" y="100383"/>
                  <a:pt x="1676151" y="120339"/>
                  <a:pt x="1655092" y="127304"/>
                </a:cubicBezTo>
                <a:lnTo>
                  <a:pt x="1655092" y="182958"/>
                </a:lnTo>
                <a:cubicBezTo>
                  <a:pt x="1738474" y="119924"/>
                  <a:pt x="1854348" y="7289"/>
                  <a:pt x="1949687" y="338"/>
                </a:cubicBezTo>
                <a:cubicBezTo>
                  <a:pt x="2046947" y="-6754"/>
                  <a:pt x="2122836" y="96139"/>
                  <a:pt x="2120946" y="473736"/>
                </a:cubicBezTo>
                <a:cubicBezTo>
                  <a:pt x="2117166" y="673942"/>
                  <a:pt x="2058714" y="872497"/>
                  <a:pt x="1966316" y="974360"/>
                </a:cubicBezTo>
                <a:cubicBezTo>
                  <a:pt x="1875288" y="1074712"/>
                  <a:pt x="1740706" y="1159472"/>
                  <a:pt x="1574365" y="1087619"/>
                </a:cubicBezTo>
                <a:cubicBezTo>
                  <a:pt x="1498402" y="1256706"/>
                  <a:pt x="1371540" y="1383225"/>
                  <a:pt x="1220432" y="1434843"/>
                </a:cubicBezTo>
                <a:lnTo>
                  <a:pt x="1220432" y="1524098"/>
                </a:lnTo>
                <a:cubicBezTo>
                  <a:pt x="1242816" y="1529237"/>
                  <a:pt x="1259092" y="1549488"/>
                  <a:pt x="1259092" y="1573540"/>
                </a:cubicBezTo>
                <a:lnTo>
                  <a:pt x="1259092" y="1782216"/>
                </a:lnTo>
                <a:cubicBezTo>
                  <a:pt x="1259092" y="1806269"/>
                  <a:pt x="1242816" y="1826519"/>
                  <a:pt x="1220432" y="1831659"/>
                </a:cubicBezTo>
                <a:lnTo>
                  <a:pt x="1220432" y="1899972"/>
                </a:lnTo>
                <a:cubicBezTo>
                  <a:pt x="1220432" y="1908643"/>
                  <a:pt x="1218317" y="1916820"/>
                  <a:pt x="1214011" y="1923722"/>
                </a:cubicBezTo>
                <a:cubicBezTo>
                  <a:pt x="1480406" y="1939701"/>
                  <a:pt x="1673079" y="1996147"/>
                  <a:pt x="1682229" y="2062848"/>
                </a:cubicBezTo>
                <a:lnTo>
                  <a:pt x="1925188" y="2062848"/>
                </a:lnTo>
                <a:lnTo>
                  <a:pt x="1925188" y="2676504"/>
                </a:lnTo>
                <a:lnTo>
                  <a:pt x="196996" y="2676504"/>
                </a:lnTo>
                <a:lnTo>
                  <a:pt x="196996" y="2062848"/>
                </a:lnTo>
                <a:lnTo>
                  <a:pt x="427501" y="2062848"/>
                </a:lnTo>
                <a:cubicBezTo>
                  <a:pt x="436455" y="1995236"/>
                  <a:pt x="634470" y="1937990"/>
                  <a:pt x="907722" y="1923052"/>
                </a:cubicBezTo>
                <a:cubicBezTo>
                  <a:pt x="903729" y="1916275"/>
                  <a:pt x="901752" y="1908354"/>
                  <a:pt x="901752" y="1899972"/>
                </a:cubicBezTo>
                <a:lnTo>
                  <a:pt x="901752" y="1831659"/>
                </a:lnTo>
                <a:cubicBezTo>
                  <a:pt x="879369" y="1826519"/>
                  <a:pt x="863092" y="1806269"/>
                  <a:pt x="863092" y="1782216"/>
                </a:cubicBezTo>
                <a:lnTo>
                  <a:pt x="863092" y="1573540"/>
                </a:lnTo>
                <a:cubicBezTo>
                  <a:pt x="863092" y="1549488"/>
                  <a:pt x="879369" y="1529237"/>
                  <a:pt x="901752" y="1524098"/>
                </a:cubicBezTo>
                <a:lnTo>
                  <a:pt x="901752" y="1435225"/>
                </a:lnTo>
                <a:cubicBezTo>
                  <a:pt x="750211" y="1383280"/>
                  <a:pt x="623484" y="1256276"/>
                  <a:pt x="547795" y="1087211"/>
                </a:cubicBezTo>
                <a:cubicBezTo>
                  <a:pt x="380891" y="1159861"/>
                  <a:pt x="245901" y="1074942"/>
                  <a:pt x="154664" y="974360"/>
                </a:cubicBezTo>
                <a:cubicBezTo>
                  <a:pt x="62266" y="872497"/>
                  <a:pt x="3814" y="673942"/>
                  <a:pt x="34" y="473736"/>
                </a:cubicBezTo>
                <a:cubicBezTo>
                  <a:pt x="-1856" y="96139"/>
                  <a:pt x="74033" y="-6754"/>
                  <a:pt x="171293" y="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5" name="Rounded Rectangle 7">
            <a:extLst>
              <a:ext uri="{FF2B5EF4-FFF2-40B4-BE49-F238E27FC236}">
                <a16:creationId xmlns:a16="http://schemas.microsoft.com/office/drawing/2014/main" id="{23CE0150-D0A5-4507-8AE3-455CB6EB052A}"/>
              </a:ext>
            </a:extLst>
          </p:cNvPr>
          <p:cNvSpPr>
            <a:spLocks noChangeAspect="1"/>
          </p:cNvSpPr>
          <p:nvPr/>
        </p:nvSpPr>
        <p:spPr>
          <a:xfrm rot="18924894" flipH="1">
            <a:off x="6075787" y="4023081"/>
            <a:ext cx="132460" cy="518065"/>
          </a:xfrm>
          <a:custGeom>
            <a:avLst/>
            <a:gdLst/>
            <a:ahLst/>
            <a:cxnLst/>
            <a:rect l="l" t="t" r="r" b="b"/>
            <a:pathLst>
              <a:path w="1081111" h="4228323">
                <a:moveTo>
                  <a:pt x="335224" y="1867922"/>
                </a:moveTo>
                <a:cubicBezTo>
                  <a:pt x="355105" y="1839562"/>
                  <a:pt x="441066" y="1818228"/>
                  <a:pt x="544096" y="1818228"/>
                </a:cubicBezTo>
                <a:cubicBezTo>
                  <a:pt x="661845" y="1818228"/>
                  <a:pt x="757300" y="1846093"/>
                  <a:pt x="757300" y="1880465"/>
                </a:cubicBezTo>
                <a:lnTo>
                  <a:pt x="754850" y="1887560"/>
                </a:lnTo>
                <a:lnTo>
                  <a:pt x="757869" y="1887560"/>
                </a:lnTo>
                <a:lnTo>
                  <a:pt x="757869" y="2839818"/>
                </a:lnTo>
                <a:cubicBezTo>
                  <a:pt x="757869" y="2972331"/>
                  <a:pt x="662287" y="3079754"/>
                  <a:pt x="544381" y="3079754"/>
                </a:cubicBezTo>
                <a:cubicBezTo>
                  <a:pt x="426475" y="3079754"/>
                  <a:pt x="330892" y="2972330"/>
                  <a:pt x="330892" y="2839818"/>
                </a:cubicBezTo>
                <a:cubicBezTo>
                  <a:pt x="330892" y="2522399"/>
                  <a:pt x="330893" y="2204979"/>
                  <a:pt x="330893" y="1887560"/>
                </a:cubicBezTo>
                <a:lnTo>
                  <a:pt x="333343" y="1887560"/>
                </a:lnTo>
                <a:cubicBezTo>
                  <a:pt x="331423" y="1885549"/>
                  <a:pt x="330893" y="1883025"/>
                  <a:pt x="330893" y="1880465"/>
                </a:cubicBezTo>
                <a:cubicBezTo>
                  <a:pt x="330893" y="1876168"/>
                  <a:pt x="332384" y="1871973"/>
                  <a:pt x="335224" y="1867922"/>
                </a:cubicBezTo>
                <a:close/>
                <a:moveTo>
                  <a:pt x="40017" y="122059"/>
                </a:moveTo>
                <a:cubicBezTo>
                  <a:pt x="33211" y="132011"/>
                  <a:pt x="29637" y="142314"/>
                  <a:pt x="29637" y="152868"/>
                </a:cubicBezTo>
                <a:cubicBezTo>
                  <a:pt x="29637" y="201406"/>
                  <a:pt x="105246" y="244661"/>
                  <a:pt x="223474" y="271871"/>
                </a:cubicBezTo>
                <a:lnTo>
                  <a:pt x="259635" y="468058"/>
                </a:lnTo>
                <a:cubicBezTo>
                  <a:pt x="103865" y="495856"/>
                  <a:pt x="0" y="547115"/>
                  <a:pt x="0" y="605632"/>
                </a:cubicBezTo>
                <a:cubicBezTo>
                  <a:pt x="0" y="658669"/>
                  <a:pt x="85325" y="705745"/>
                  <a:pt x="217400" y="734580"/>
                </a:cubicBezTo>
                <a:lnTo>
                  <a:pt x="217063" y="737117"/>
                </a:lnTo>
                <a:lnTo>
                  <a:pt x="217063" y="2943282"/>
                </a:lnTo>
                <a:cubicBezTo>
                  <a:pt x="217063" y="3039089"/>
                  <a:pt x="294931" y="3121078"/>
                  <a:pt x="405721" y="3153265"/>
                </a:cubicBezTo>
                <a:cubicBezTo>
                  <a:pt x="400324" y="3160310"/>
                  <a:pt x="397646" y="3168520"/>
                  <a:pt x="397646" y="3177204"/>
                </a:cubicBezTo>
                <a:lnTo>
                  <a:pt x="397646" y="3194256"/>
                </a:lnTo>
                <a:cubicBezTo>
                  <a:pt x="397646" y="3224314"/>
                  <a:pt x="429716" y="3248680"/>
                  <a:pt x="469276" y="3248680"/>
                </a:cubicBezTo>
                <a:lnTo>
                  <a:pt x="496274" y="3248680"/>
                </a:lnTo>
                <a:cubicBezTo>
                  <a:pt x="503831" y="3569617"/>
                  <a:pt x="518631" y="3867052"/>
                  <a:pt x="514761" y="4228323"/>
                </a:cubicBezTo>
                <a:lnTo>
                  <a:pt x="577573" y="4091802"/>
                </a:lnTo>
                <a:cubicBezTo>
                  <a:pt x="580481" y="3794896"/>
                  <a:pt x="583388" y="3537508"/>
                  <a:pt x="586278" y="3248680"/>
                </a:cubicBezTo>
                <a:lnTo>
                  <a:pt x="611834" y="3248680"/>
                </a:lnTo>
                <a:cubicBezTo>
                  <a:pt x="651395" y="3248680"/>
                  <a:pt x="683465" y="3224314"/>
                  <a:pt x="683465" y="3194256"/>
                </a:cubicBezTo>
                <a:lnTo>
                  <a:pt x="683465" y="3177205"/>
                </a:lnTo>
                <a:cubicBezTo>
                  <a:pt x="683465" y="3168518"/>
                  <a:pt x="680787" y="3160307"/>
                  <a:pt x="675388" y="3153262"/>
                </a:cubicBezTo>
                <a:cubicBezTo>
                  <a:pt x="786180" y="3121079"/>
                  <a:pt x="864048" y="3039089"/>
                  <a:pt x="864048" y="2943282"/>
                </a:cubicBezTo>
                <a:lnTo>
                  <a:pt x="864048" y="737117"/>
                </a:lnTo>
                <a:cubicBezTo>
                  <a:pt x="864048" y="736269"/>
                  <a:pt x="864042" y="735422"/>
                  <a:pt x="863712" y="734579"/>
                </a:cubicBezTo>
                <a:cubicBezTo>
                  <a:pt x="995786" y="705744"/>
                  <a:pt x="1081111" y="658669"/>
                  <a:pt x="1081111" y="605632"/>
                </a:cubicBezTo>
                <a:cubicBezTo>
                  <a:pt x="1081111" y="547115"/>
                  <a:pt x="977246" y="495856"/>
                  <a:pt x="821477" y="468058"/>
                </a:cubicBezTo>
                <a:lnTo>
                  <a:pt x="857637" y="271871"/>
                </a:lnTo>
                <a:cubicBezTo>
                  <a:pt x="975865" y="244661"/>
                  <a:pt x="1051474" y="201406"/>
                  <a:pt x="1051474" y="152868"/>
                </a:cubicBezTo>
                <a:cubicBezTo>
                  <a:pt x="1051474" y="68441"/>
                  <a:pt x="822728" y="0"/>
                  <a:pt x="540555" y="0"/>
                </a:cubicBezTo>
                <a:cubicBezTo>
                  <a:pt x="293654" y="0"/>
                  <a:pt x="87658" y="52400"/>
                  <a:pt x="40017" y="1220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pic>
        <p:nvPicPr>
          <p:cNvPr id="37" name="Picture 36">
            <a:extLst>
              <a:ext uri="{FF2B5EF4-FFF2-40B4-BE49-F238E27FC236}">
                <a16:creationId xmlns:a16="http://schemas.microsoft.com/office/drawing/2014/main" id="{02FE69B2-12DC-4F64-90FD-0443E11B8F59}"/>
              </a:ext>
            </a:extLst>
          </p:cNvPr>
          <p:cNvPicPr>
            <a:picLocks noChangeAspect="1"/>
          </p:cNvPicPr>
          <p:nvPr/>
        </p:nvPicPr>
        <p:blipFill>
          <a:blip r:embed="rId4">
            <a:alphaModFix amt="85000"/>
            <a:duotone>
              <a:schemeClr val="accent2">
                <a:shade val="45000"/>
                <a:satMod val="135000"/>
              </a:schemeClr>
              <a:prstClr val="white"/>
            </a:duotone>
          </a:blip>
          <a:stretch>
            <a:fillRect/>
          </a:stretch>
        </p:blipFill>
        <p:spPr>
          <a:xfrm>
            <a:off x="1871180" y="4940656"/>
            <a:ext cx="2635569" cy="1577835"/>
          </a:xfrm>
          <a:prstGeom prst="rect">
            <a:avLst/>
          </a:prstGeom>
          <a:ln>
            <a:noFill/>
          </a:ln>
          <a:effectLst>
            <a:softEdge rad="112500"/>
          </a:effectLst>
        </p:spPr>
      </p:pic>
    </p:spTree>
    <p:extLst>
      <p:ext uri="{BB962C8B-B14F-4D97-AF65-F5344CB8AC3E}">
        <p14:creationId xmlns:p14="http://schemas.microsoft.com/office/powerpoint/2010/main" val="679750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CE024A1-2057-4210-BEC9-FA3F612C72A7}"/>
              </a:ext>
            </a:extLst>
          </p:cNvPr>
          <p:cNvPicPr>
            <a:picLocks noChangeAspect="1"/>
          </p:cNvPicPr>
          <p:nvPr/>
        </p:nvPicPr>
        <p:blipFill>
          <a:blip r:embed="rId3"/>
          <a:stretch>
            <a:fillRect/>
          </a:stretch>
        </p:blipFill>
        <p:spPr>
          <a:xfrm>
            <a:off x="1740474" y="2066800"/>
            <a:ext cx="5915293" cy="4310672"/>
          </a:xfrm>
          <a:prstGeom prst="rect">
            <a:avLst/>
          </a:prstGeom>
        </p:spPr>
      </p:pic>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4800" b="1" dirty="0">
                <a:latin typeface="+mn-lt"/>
              </a:rPr>
              <a:t>Genetic Operators Comparison</a:t>
            </a:r>
          </a:p>
        </p:txBody>
      </p:sp>
      <p:pic>
        <p:nvPicPr>
          <p:cNvPr id="8" name="Picture 7">
            <a:extLst>
              <a:ext uri="{FF2B5EF4-FFF2-40B4-BE49-F238E27FC236}">
                <a16:creationId xmlns:a16="http://schemas.microsoft.com/office/drawing/2014/main" id="{2A1CBC3C-63F3-4E8E-8C71-C593040E83B7}"/>
              </a:ext>
            </a:extLst>
          </p:cNvPr>
          <p:cNvPicPr>
            <a:picLocks noChangeAspect="1"/>
          </p:cNvPicPr>
          <p:nvPr/>
        </p:nvPicPr>
        <p:blipFill>
          <a:blip r:embed="rId4"/>
          <a:stretch>
            <a:fillRect/>
          </a:stretch>
        </p:blipFill>
        <p:spPr>
          <a:xfrm>
            <a:off x="578054" y="1253431"/>
            <a:ext cx="2697762" cy="2235370"/>
          </a:xfrm>
          <a:prstGeom prst="rect">
            <a:avLst/>
          </a:prstGeom>
        </p:spPr>
      </p:pic>
      <p:graphicFrame>
        <p:nvGraphicFramePr>
          <p:cNvPr id="54" name="Chart 53">
            <a:extLst>
              <a:ext uri="{FF2B5EF4-FFF2-40B4-BE49-F238E27FC236}">
                <a16:creationId xmlns:a16="http://schemas.microsoft.com/office/drawing/2014/main" id="{8FC50BEF-598B-4FE0-A916-374795927CA1}"/>
              </a:ext>
            </a:extLst>
          </p:cNvPr>
          <p:cNvGraphicFramePr/>
          <p:nvPr>
            <p:extLst>
              <p:ext uri="{D42A27DB-BD31-4B8C-83A1-F6EECF244321}">
                <p14:modId xmlns:p14="http://schemas.microsoft.com/office/powerpoint/2010/main" val="2764119410"/>
              </p:ext>
            </p:extLst>
          </p:nvPr>
        </p:nvGraphicFramePr>
        <p:xfrm>
          <a:off x="8335487" y="3578075"/>
          <a:ext cx="3019906" cy="259403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28939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3A7F0E-88C9-4800-80F4-49565FF775EC}"/>
              </a:ext>
            </a:extLst>
          </p:cNvPr>
          <p:cNvPicPr>
            <a:picLocks noChangeAspect="1"/>
          </p:cNvPicPr>
          <p:nvPr/>
        </p:nvPicPr>
        <p:blipFill rotWithShape="1">
          <a:blip r:embed="rId3">
            <a:duotone>
              <a:prstClr val="black"/>
              <a:schemeClr val="tx2">
                <a:tint val="45000"/>
                <a:satMod val="400000"/>
              </a:schemeClr>
            </a:duotone>
          </a:blip>
          <a:srcRect r="7859" b="2922"/>
          <a:stretch/>
        </p:blipFill>
        <p:spPr>
          <a:xfrm>
            <a:off x="0" y="-16929"/>
            <a:ext cx="12192000" cy="6874930"/>
          </a:xfrm>
          <a:prstGeom prst="rect">
            <a:avLst/>
          </a:prstGeom>
        </p:spPr>
      </p:pic>
      <p:pic>
        <p:nvPicPr>
          <p:cNvPr id="70" name="Picture 2">
            <a:extLst>
              <a:ext uri="{FF2B5EF4-FFF2-40B4-BE49-F238E27FC236}">
                <a16:creationId xmlns:a16="http://schemas.microsoft.com/office/drawing/2014/main" id="{5132D7E2-975F-4FE2-ADBE-14D1705FE4F1}"/>
              </a:ext>
            </a:extLst>
          </p:cNvPr>
          <p:cNvPicPr>
            <a:picLocks noChangeAspect="1" noChangeArrowheads="1"/>
          </p:cNvPicPr>
          <p:nvPr/>
        </p:nvPicPr>
        <p:blipFill>
          <a:blip r:embed="rId4">
            <a:alphaModFix amt="50000"/>
            <a:extLst>
              <a:ext uri="{28A0092B-C50C-407E-A947-70E740481C1C}">
                <a14:useLocalDpi xmlns:a14="http://schemas.microsoft.com/office/drawing/2010/main" val="0"/>
              </a:ext>
            </a:extLst>
          </a:blip>
          <a:srcRect/>
          <a:stretch>
            <a:fillRect/>
          </a:stretch>
        </p:blipFill>
        <p:spPr bwMode="auto">
          <a:xfrm>
            <a:off x="588774" y="514150"/>
            <a:ext cx="6089493" cy="173372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Eska® black - ESKA">
            <a:extLst>
              <a:ext uri="{FF2B5EF4-FFF2-40B4-BE49-F238E27FC236}">
                <a16:creationId xmlns:a16="http://schemas.microsoft.com/office/drawing/2014/main" id="{713C05F3-B6BD-49EB-A16C-2239BCC81CF7}"/>
              </a:ext>
            </a:extLst>
          </p:cNvPr>
          <p:cNvPicPr>
            <a:picLocks noChangeAspect="1" noChangeArrowheads="1"/>
          </p:cNvPicPr>
          <p:nvPr/>
        </p:nvPicPr>
        <p:blipFill>
          <a:blip r:embed="rId5">
            <a:alphaModFix amt="50000"/>
            <a:extLst>
              <a:ext uri="{28A0092B-C50C-407E-A947-70E740481C1C}">
                <a14:useLocalDpi xmlns:a14="http://schemas.microsoft.com/office/drawing/2010/main" val="0"/>
              </a:ext>
            </a:extLst>
          </a:blip>
          <a:srcRect/>
          <a:stretch>
            <a:fillRect/>
          </a:stretch>
        </p:blipFill>
        <p:spPr bwMode="auto">
          <a:xfrm>
            <a:off x="0" y="-16929"/>
            <a:ext cx="12192000" cy="6874929"/>
          </a:xfrm>
          <a:prstGeom prst="rect">
            <a:avLst/>
          </a:prstGeom>
          <a:noFill/>
          <a:extLst>
            <a:ext uri="{909E8E84-426E-40DD-AFC4-6F175D3DCCD1}">
              <a14:hiddenFill xmlns:a14="http://schemas.microsoft.com/office/drawing/2010/main">
                <a:solidFill>
                  <a:srgbClr val="FFFFFF"/>
                </a:solidFill>
              </a14:hiddenFill>
            </a:ext>
          </a:extLst>
        </p:spPr>
      </p:pic>
      <p:grpSp>
        <p:nvGrpSpPr>
          <p:cNvPr id="57" name="Group 56">
            <a:extLst>
              <a:ext uri="{FF2B5EF4-FFF2-40B4-BE49-F238E27FC236}">
                <a16:creationId xmlns:a16="http://schemas.microsoft.com/office/drawing/2014/main" id="{45772D2E-A035-4597-B06F-CAE62C680C47}"/>
              </a:ext>
            </a:extLst>
          </p:cNvPr>
          <p:cNvGrpSpPr/>
          <p:nvPr/>
        </p:nvGrpSpPr>
        <p:grpSpPr>
          <a:xfrm>
            <a:off x="8066381" y="1134009"/>
            <a:ext cx="2723258" cy="5082755"/>
            <a:chOff x="3501573" y="3178068"/>
            <a:chExt cx="1340594" cy="2737840"/>
          </a:xfrm>
        </p:grpSpPr>
        <p:sp>
          <p:nvSpPr>
            <p:cNvPr id="58" name="Freeform: Shape 57">
              <a:extLst>
                <a:ext uri="{FF2B5EF4-FFF2-40B4-BE49-F238E27FC236}">
                  <a16:creationId xmlns:a16="http://schemas.microsoft.com/office/drawing/2014/main" id="{5CFEE0C5-C3F6-4D01-BC14-46C760A13575}"/>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F84857C0-DC30-4708-BB48-D625DC4D4EBB}"/>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8ACC063E-86C2-4514-9C90-71A497FB7055}"/>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769E72B9-54C6-4118-B1A0-5AC3D076DA08}"/>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AD745595-1A22-4815-91E1-1F13AB9CD351}"/>
                </a:ext>
              </a:extLst>
            </p:cNvPr>
            <p:cNvSpPr/>
            <p:nvPr/>
          </p:nvSpPr>
          <p:spPr>
            <a:xfrm>
              <a:off x="3529897" y="3190651"/>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70E7DB9F-24C9-418E-A174-84087F5E93D4}"/>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64" name="Group 63">
              <a:extLst>
                <a:ext uri="{FF2B5EF4-FFF2-40B4-BE49-F238E27FC236}">
                  <a16:creationId xmlns:a16="http://schemas.microsoft.com/office/drawing/2014/main" id="{BFCCA02F-AFD4-4B3F-BBBF-990EF80A7D65}"/>
                </a:ext>
              </a:extLst>
            </p:cNvPr>
            <p:cNvGrpSpPr/>
            <p:nvPr/>
          </p:nvGrpSpPr>
          <p:grpSpPr>
            <a:xfrm>
              <a:off x="4092761" y="5635852"/>
              <a:ext cx="164520" cy="173080"/>
              <a:chOff x="6772303" y="6038214"/>
              <a:chExt cx="140650" cy="147968"/>
            </a:xfrm>
          </p:grpSpPr>
          <p:sp>
            <p:nvSpPr>
              <p:cNvPr id="68" name="Oval 67">
                <a:extLst>
                  <a:ext uri="{FF2B5EF4-FFF2-40B4-BE49-F238E27FC236}">
                    <a16:creationId xmlns:a16="http://schemas.microsoft.com/office/drawing/2014/main" id="{782F2B91-A7B4-417E-82CC-451EE7BEDB36}"/>
                  </a:ext>
                </a:extLst>
              </p:cNvPr>
              <p:cNvSpPr/>
              <p:nvPr/>
            </p:nvSpPr>
            <p:spPr>
              <a:xfrm>
                <a:off x="6772303" y="6038214"/>
                <a:ext cx="140650"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EC60824C-D8D2-4F8D-A856-198B6D92382F}"/>
                  </a:ext>
                </a:extLst>
              </p:cNvPr>
              <p:cNvSpPr/>
              <p:nvPr/>
            </p:nvSpPr>
            <p:spPr>
              <a:xfrm>
                <a:off x="6807465" y="6071635"/>
                <a:ext cx="70326"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5" name="Freeform: Shape 64">
              <a:extLst>
                <a:ext uri="{FF2B5EF4-FFF2-40B4-BE49-F238E27FC236}">
                  <a16:creationId xmlns:a16="http://schemas.microsoft.com/office/drawing/2014/main" id="{84E71034-62D0-4843-B65C-46F27B5A7B7A}"/>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66" name="Rectangle: Rounded Corners 65">
              <a:extLst>
                <a:ext uri="{FF2B5EF4-FFF2-40B4-BE49-F238E27FC236}">
                  <a16:creationId xmlns:a16="http://schemas.microsoft.com/office/drawing/2014/main" id="{6C2DE674-F641-43AD-907D-25730AED0504}"/>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DA022ADF-2062-41D0-8581-D1A88F88E7FF}"/>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itle 11">
            <a:extLst>
              <a:ext uri="{FF2B5EF4-FFF2-40B4-BE49-F238E27FC236}">
                <a16:creationId xmlns:a16="http://schemas.microsoft.com/office/drawing/2014/main" id="{1039ECA6-74B4-42DF-85CA-3000610DA71C}"/>
              </a:ext>
            </a:extLst>
          </p:cNvPr>
          <p:cNvSpPr txBox="1">
            <a:spLocks/>
          </p:cNvSpPr>
          <p:nvPr/>
        </p:nvSpPr>
        <p:spPr>
          <a:xfrm>
            <a:off x="536897" y="513533"/>
            <a:ext cx="5896140" cy="71087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ko-KR" b="1" dirty="0">
                <a:solidFill>
                  <a:schemeClr val="bg1"/>
                </a:solidFill>
              </a:rPr>
              <a:t>New Best Fitness</a:t>
            </a:r>
            <a:endParaRPr lang="ko-KR" altLang="en-US" b="1" dirty="0">
              <a:solidFill>
                <a:schemeClr val="bg1"/>
              </a:solidFill>
            </a:endParaRPr>
          </a:p>
        </p:txBody>
      </p:sp>
      <p:sp>
        <p:nvSpPr>
          <p:cNvPr id="5" name="Oval 4">
            <a:extLst>
              <a:ext uri="{FF2B5EF4-FFF2-40B4-BE49-F238E27FC236}">
                <a16:creationId xmlns:a16="http://schemas.microsoft.com/office/drawing/2014/main" id="{2B4830B5-AA37-4C15-931C-193524AC3DAF}"/>
              </a:ext>
            </a:extLst>
          </p:cNvPr>
          <p:cNvSpPr/>
          <p:nvPr/>
        </p:nvSpPr>
        <p:spPr>
          <a:xfrm>
            <a:off x="932306" y="3762584"/>
            <a:ext cx="556818" cy="55681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Oval 5">
            <a:extLst>
              <a:ext uri="{FF2B5EF4-FFF2-40B4-BE49-F238E27FC236}">
                <a16:creationId xmlns:a16="http://schemas.microsoft.com/office/drawing/2014/main" id="{6CEB76D2-ECE9-411A-BDBF-40BFECDBC661}"/>
              </a:ext>
            </a:extLst>
          </p:cNvPr>
          <p:cNvSpPr/>
          <p:nvPr/>
        </p:nvSpPr>
        <p:spPr>
          <a:xfrm>
            <a:off x="932306" y="4482664"/>
            <a:ext cx="556818" cy="55681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Oval 6">
            <a:extLst>
              <a:ext uri="{FF2B5EF4-FFF2-40B4-BE49-F238E27FC236}">
                <a16:creationId xmlns:a16="http://schemas.microsoft.com/office/drawing/2014/main" id="{C2A7E5E1-AFE3-4500-AD7A-C97743DDDBE1}"/>
              </a:ext>
            </a:extLst>
          </p:cNvPr>
          <p:cNvSpPr/>
          <p:nvPr/>
        </p:nvSpPr>
        <p:spPr>
          <a:xfrm>
            <a:off x="932306" y="5202744"/>
            <a:ext cx="556818" cy="5568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Oval 7">
            <a:extLst>
              <a:ext uri="{FF2B5EF4-FFF2-40B4-BE49-F238E27FC236}">
                <a16:creationId xmlns:a16="http://schemas.microsoft.com/office/drawing/2014/main" id="{5DD62FA5-43D0-47A7-9457-8EB1CE9E4B7E}"/>
              </a:ext>
            </a:extLst>
          </p:cNvPr>
          <p:cNvSpPr/>
          <p:nvPr/>
        </p:nvSpPr>
        <p:spPr>
          <a:xfrm>
            <a:off x="932306" y="5922824"/>
            <a:ext cx="556818" cy="5568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TextBox 8">
            <a:extLst>
              <a:ext uri="{FF2B5EF4-FFF2-40B4-BE49-F238E27FC236}">
                <a16:creationId xmlns:a16="http://schemas.microsoft.com/office/drawing/2014/main" id="{B5826869-00FB-4D61-9D74-D8903CAC3EFF}"/>
              </a:ext>
            </a:extLst>
          </p:cNvPr>
          <p:cNvSpPr txBox="1"/>
          <p:nvPr/>
        </p:nvSpPr>
        <p:spPr>
          <a:xfrm>
            <a:off x="536897" y="1233612"/>
            <a:ext cx="5949424" cy="307777"/>
          </a:xfrm>
          <a:prstGeom prst="rect">
            <a:avLst/>
          </a:prstGeom>
          <a:noFill/>
        </p:spPr>
        <p:txBody>
          <a:bodyPr wrap="square" rtlCol="0">
            <a:spAutoFit/>
          </a:bodyPr>
          <a:lstStyle/>
          <a:p>
            <a:r>
              <a:rPr lang="en-US" altLang="ko-KR" sz="1400" dirty="0">
                <a:solidFill>
                  <a:schemeClr val="bg1"/>
                </a:solidFill>
                <a:cs typeface="Arial" pitchFamily="34" charset="0"/>
              </a:rPr>
              <a:t>Is the following rule giving the best results?</a:t>
            </a:r>
            <a:endParaRPr lang="ko-KR" altLang="en-US" sz="1400" dirty="0">
              <a:solidFill>
                <a:schemeClr val="bg1"/>
              </a:solidFill>
              <a:cs typeface="Arial" pitchFamily="34" charset="0"/>
            </a:endParaRPr>
          </a:p>
        </p:txBody>
      </p:sp>
      <p:sp>
        <p:nvSpPr>
          <p:cNvPr id="10" name="TextBox 9">
            <a:extLst>
              <a:ext uri="{FF2B5EF4-FFF2-40B4-BE49-F238E27FC236}">
                <a16:creationId xmlns:a16="http://schemas.microsoft.com/office/drawing/2014/main" id="{2D811EFB-753A-4C8C-BC01-2B8A1AE8C65E}"/>
              </a:ext>
            </a:extLst>
          </p:cNvPr>
          <p:cNvSpPr txBox="1"/>
          <p:nvPr/>
        </p:nvSpPr>
        <p:spPr>
          <a:xfrm>
            <a:off x="972738" y="3844664"/>
            <a:ext cx="470000" cy="400110"/>
          </a:xfrm>
          <a:prstGeom prst="rect">
            <a:avLst/>
          </a:prstGeom>
          <a:noFill/>
        </p:spPr>
        <p:txBody>
          <a:bodyPr wrap="none" rtlCol="0">
            <a:spAutoFit/>
          </a:bodyPr>
          <a:lstStyle/>
          <a:p>
            <a:r>
              <a:rPr lang="en-US" altLang="ko-KR" sz="2000" b="1" dirty="0">
                <a:solidFill>
                  <a:schemeClr val="bg1"/>
                </a:solidFill>
                <a:latin typeface="Arial" pitchFamily="34" charset="0"/>
                <a:cs typeface="Arial" pitchFamily="34" charset="0"/>
              </a:rPr>
              <a:t>01</a:t>
            </a:r>
            <a:endParaRPr lang="ko-KR" altLang="en-US" sz="2000" b="1" dirty="0">
              <a:solidFill>
                <a:schemeClr val="bg1"/>
              </a:solidFill>
              <a:latin typeface="Arial" pitchFamily="34" charset="0"/>
              <a:cs typeface="Arial" pitchFamily="34" charset="0"/>
            </a:endParaRPr>
          </a:p>
        </p:txBody>
      </p:sp>
      <p:sp>
        <p:nvSpPr>
          <p:cNvPr id="11" name="TextBox 10">
            <a:extLst>
              <a:ext uri="{FF2B5EF4-FFF2-40B4-BE49-F238E27FC236}">
                <a16:creationId xmlns:a16="http://schemas.microsoft.com/office/drawing/2014/main" id="{88B2AF75-1BF1-4E18-A82C-2D24232E1060}"/>
              </a:ext>
            </a:extLst>
          </p:cNvPr>
          <p:cNvSpPr txBox="1"/>
          <p:nvPr/>
        </p:nvSpPr>
        <p:spPr>
          <a:xfrm>
            <a:off x="972738" y="4564744"/>
            <a:ext cx="470000" cy="400110"/>
          </a:xfrm>
          <a:prstGeom prst="rect">
            <a:avLst/>
          </a:prstGeom>
          <a:noFill/>
        </p:spPr>
        <p:txBody>
          <a:bodyPr wrap="none" rtlCol="0">
            <a:spAutoFit/>
          </a:bodyPr>
          <a:lstStyle/>
          <a:p>
            <a:r>
              <a:rPr lang="en-US" altLang="ko-KR" sz="2000" b="1" dirty="0">
                <a:solidFill>
                  <a:schemeClr val="bg1"/>
                </a:solidFill>
                <a:latin typeface="Arial" pitchFamily="34" charset="0"/>
                <a:cs typeface="Arial" pitchFamily="34" charset="0"/>
              </a:rPr>
              <a:t>02</a:t>
            </a:r>
            <a:endParaRPr lang="ko-KR" altLang="en-US" sz="2000" b="1" dirty="0">
              <a:solidFill>
                <a:schemeClr val="bg1"/>
              </a:solidFill>
              <a:latin typeface="Arial" pitchFamily="34" charset="0"/>
              <a:cs typeface="Arial" pitchFamily="34" charset="0"/>
            </a:endParaRPr>
          </a:p>
        </p:txBody>
      </p:sp>
      <p:sp>
        <p:nvSpPr>
          <p:cNvPr id="12" name="TextBox 11">
            <a:extLst>
              <a:ext uri="{FF2B5EF4-FFF2-40B4-BE49-F238E27FC236}">
                <a16:creationId xmlns:a16="http://schemas.microsoft.com/office/drawing/2014/main" id="{4E5239E8-7677-49EB-B4B8-8F452CACF990}"/>
              </a:ext>
            </a:extLst>
          </p:cNvPr>
          <p:cNvSpPr txBox="1"/>
          <p:nvPr/>
        </p:nvSpPr>
        <p:spPr>
          <a:xfrm>
            <a:off x="972738" y="5284824"/>
            <a:ext cx="470000" cy="400110"/>
          </a:xfrm>
          <a:prstGeom prst="rect">
            <a:avLst/>
          </a:prstGeom>
          <a:noFill/>
        </p:spPr>
        <p:txBody>
          <a:bodyPr wrap="none" rtlCol="0">
            <a:spAutoFit/>
          </a:bodyPr>
          <a:lstStyle/>
          <a:p>
            <a:r>
              <a:rPr lang="en-US" altLang="ko-KR" sz="2000" b="1" dirty="0">
                <a:solidFill>
                  <a:schemeClr val="bg1"/>
                </a:solidFill>
                <a:latin typeface="Arial" pitchFamily="34" charset="0"/>
                <a:cs typeface="Arial" pitchFamily="34" charset="0"/>
              </a:rPr>
              <a:t>03</a:t>
            </a:r>
            <a:endParaRPr lang="ko-KR" altLang="en-US" sz="2000" b="1" dirty="0">
              <a:solidFill>
                <a:schemeClr val="bg1"/>
              </a:solidFill>
              <a:latin typeface="Arial" pitchFamily="34" charset="0"/>
              <a:cs typeface="Arial" pitchFamily="34" charset="0"/>
            </a:endParaRPr>
          </a:p>
        </p:txBody>
      </p:sp>
      <p:sp>
        <p:nvSpPr>
          <p:cNvPr id="13" name="TextBox 12">
            <a:extLst>
              <a:ext uri="{FF2B5EF4-FFF2-40B4-BE49-F238E27FC236}">
                <a16:creationId xmlns:a16="http://schemas.microsoft.com/office/drawing/2014/main" id="{15208633-356C-415E-9084-8CEAAD8432CD}"/>
              </a:ext>
            </a:extLst>
          </p:cNvPr>
          <p:cNvSpPr txBox="1"/>
          <p:nvPr/>
        </p:nvSpPr>
        <p:spPr>
          <a:xfrm>
            <a:off x="972738" y="6004904"/>
            <a:ext cx="470000" cy="400110"/>
          </a:xfrm>
          <a:prstGeom prst="rect">
            <a:avLst/>
          </a:prstGeom>
          <a:noFill/>
        </p:spPr>
        <p:txBody>
          <a:bodyPr wrap="none" rtlCol="0">
            <a:spAutoFit/>
          </a:bodyPr>
          <a:lstStyle/>
          <a:p>
            <a:r>
              <a:rPr lang="en-US" altLang="ko-KR" sz="2000" b="1" dirty="0">
                <a:solidFill>
                  <a:schemeClr val="bg1"/>
                </a:solidFill>
                <a:latin typeface="Arial" pitchFamily="34" charset="0"/>
                <a:cs typeface="Arial" pitchFamily="34" charset="0"/>
              </a:rPr>
              <a:t>04</a:t>
            </a:r>
            <a:endParaRPr lang="ko-KR" altLang="en-US" sz="2000" b="1" dirty="0">
              <a:solidFill>
                <a:schemeClr val="bg1"/>
              </a:solidFill>
              <a:latin typeface="Arial" pitchFamily="34" charset="0"/>
              <a:cs typeface="Arial" pitchFamily="34" charset="0"/>
            </a:endParaRPr>
          </a:p>
        </p:txBody>
      </p:sp>
      <p:sp>
        <p:nvSpPr>
          <p:cNvPr id="41" name="Rectangle 40">
            <a:extLst>
              <a:ext uri="{FF2B5EF4-FFF2-40B4-BE49-F238E27FC236}">
                <a16:creationId xmlns:a16="http://schemas.microsoft.com/office/drawing/2014/main" id="{0A3DD7E5-C446-4D2D-BA89-7253C6653DAA}"/>
              </a:ext>
            </a:extLst>
          </p:cNvPr>
          <p:cNvSpPr/>
          <p:nvPr/>
        </p:nvSpPr>
        <p:spPr>
          <a:xfrm>
            <a:off x="8361025" y="1940238"/>
            <a:ext cx="2195787" cy="361633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2" name="Freeform 13">
            <a:extLst>
              <a:ext uri="{FF2B5EF4-FFF2-40B4-BE49-F238E27FC236}">
                <a16:creationId xmlns:a16="http://schemas.microsoft.com/office/drawing/2014/main" id="{15DBB695-92DD-4221-A37E-5CB8A89BC5C8}"/>
              </a:ext>
            </a:extLst>
          </p:cNvPr>
          <p:cNvSpPr>
            <a:spLocks noChangeAspect="1"/>
          </p:cNvSpPr>
          <p:nvPr/>
        </p:nvSpPr>
        <p:spPr>
          <a:xfrm flipH="1">
            <a:off x="6497605" y="3031589"/>
            <a:ext cx="1864005" cy="1004294"/>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43" name="Freeform 15">
            <a:extLst>
              <a:ext uri="{FF2B5EF4-FFF2-40B4-BE49-F238E27FC236}">
                <a16:creationId xmlns:a16="http://schemas.microsoft.com/office/drawing/2014/main" id="{24091523-1F82-4274-B575-5DBDC745BD47}"/>
              </a:ext>
            </a:extLst>
          </p:cNvPr>
          <p:cNvSpPr>
            <a:spLocks noChangeAspect="1"/>
          </p:cNvSpPr>
          <p:nvPr/>
        </p:nvSpPr>
        <p:spPr>
          <a:xfrm flipH="1">
            <a:off x="10097127" y="2701128"/>
            <a:ext cx="1916978" cy="1032835"/>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44" name="Freeform 16">
            <a:extLst>
              <a:ext uri="{FF2B5EF4-FFF2-40B4-BE49-F238E27FC236}">
                <a16:creationId xmlns:a16="http://schemas.microsoft.com/office/drawing/2014/main" id="{D1C505C9-9004-4DFD-9D1B-EAC37F8FFA33}"/>
              </a:ext>
            </a:extLst>
          </p:cNvPr>
          <p:cNvSpPr>
            <a:spLocks noChangeAspect="1"/>
          </p:cNvSpPr>
          <p:nvPr/>
        </p:nvSpPr>
        <p:spPr>
          <a:xfrm flipH="1">
            <a:off x="9643269" y="3696878"/>
            <a:ext cx="620266" cy="334189"/>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lumMod val="8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45" name="Freeform 17">
            <a:extLst>
              <a:ext uri="{FF2B5EF4-FFF2-40B4-BE49-F238E27FC236}">
                <a16:creationId xmlns:a16="http://schemas.microsoft.com/office/drawing/2014/main" id="{4F1B7007-66D9-472A-851F-B2A0D3351F13}"/>
              </a:ext>
            </a:extLst>
          </p:cNvPr>
          <p:cNvSpPr>
            <a:spLocks noChangeAspect="1"/>
          </p:cNvSpPr>
          <p:nvPr/>
        </p:nvSpPr>
        <p:spPr>
          <a:xfrm flipH="1">
            <a:off x="8295537" y="2055289"/>
            <a:ext cx="682413" cy="367674"/>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46" name="Freeform 19">
            <a:extLst>
              <a:ext uri="{FF2B5EF4-FFF2-40B4-BE49-F238E27FC236}">
                <a16:creationId xmlns:a16="http://schemas.microsoft.com/office/drawing/2014/main" id="{E71EC0E3-E346-45AD-8239-F4D4613A06F6}"/>
              </a:ext>
            </a:extLst>
          </p:cNvPr>
          <p:cNvSpPr>
            <a:spLocks noChangeAspect="1"/>
          </p:cNvSpPr>
          <p:nvPr/>
        </p:nvSpPr>
        <p:spPr>
          <a:xfrm flipH="1">
            <a:off x="9799623" y="2085313"/>
            <a:ext cx="682413" cy="367674"/>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47" name="Freeform 11">
            <a:extLst>
              <a:ext uri="{FF2B5EF4-FFF2-40B4-BE49-F238E27FC236}">
                <a16:creationId xmlns:a16="http://schemas.microsoft.com/office/drawing/2014/main" id="{1F1EFEAC-1261-4FA1-BC9A-5908E9B5CC41}"/>
              </a:ext>
            </a:extLst>
          </p:cNvPr>
          <p:cNvSpPr/>
          <p:nvPr/>
        </p:nvSpPr>
        <p:spPr>
          <a:xfrm>
            <a:off x="8489455" y="2388460"/>
            <a:ext cx="1864003" cy="1135526"/>
          </a:xfrm>
          <a:custGeom>
            <a:avLst/>
            <a:gdLst>
              <a:gd name="connsiteX0" fmla="*/ 590550 w 2305050"/>
              <a:gd name="connsiteY0" fmla="*/ 1571625 h 1571625"/>
              <a:gd name="connsiteX1" fmla="*/ 1952625 w 2305050"/>
              <a:gd name="connsiteY1" fmla="*/ 1504950 h 1571625"/>
              <a:gd name="connsiteX2" fmla="*/ 2305050 w 2305050"/>
              <a:gd name="connsiteY2" fmla="*/ 876300 h 1571625"/>
              <a:gd name="connsiteX3" fmla="*/ 1762125 w 2305050"/>
              <a:gd name="connsiteY3" fmla="*/ 885825 h 1571625"/>
              <a:gd name="connsiteX4" fmla="*/ 2047875 w 2305050"/>
              <a:gd name="connsiteY4" fmla="*/ 409575 h 1571625"/>
              <a:gd name="connsiteX5" fmla="*/ 1581150 w 2305050"/>
              <a:gd name="connsiteY5" fmla="*/ 390525 h 1571625"/>
              <a:gd name="connsiteX6" fmla="*/ 1495425 w 2305050"/>
              <a:gd name="connsiteY6" fmla="*/ 1019175 h 1571625"/>
              <a:gd name="connsiteX7" fmla="*/ 1190625 w 2305050"/>
              <a:gd name="connsiteY7" fmla="*/ 0 h 1571625"/>
              <a:gd name="connsiteX8" fmla="*/ 542925 w 2305050"/>
              <a:gd name="connsiteY8" fmla="*/ 352425 h 1571625"/>
              <a:gd name="connsiteX9" fmla="*/ 1028700 w 2305050"/>
              <a:gd name="connsiteY9" fmla="*/ 923925 h 1571625"/>
              <a:gd name="connsiteX10" fmla="*/ 0 w 2305050"/>
              <a:gd name="connsiteY10" fmla="*/ 695325 h 1571625"/>
              <a:gd name="connsiteX11" fmla="*/ 590550 w 2305050"/>
              <a:gd name="connsiteY11" fmla="*/ 1571625 h 1571625"/>
              <a:gd name="connsiteX0" fmla="*/ 590550 w 2305050"/>
              <a:gd name="connsiteY0" fmla="*/ 1571625 h 1571625"/>
              <a:gd name="connsiteX1" fmla="*/ 1952625 w 2305050"/>
              <a:gd name="connsiteY1" fmla="*/ 1504950 h 1571625"/>
              <a:gd name="connsiteX2" fmla="*/ 2305050 w 2305050"/>
              <a:gd name="connsiteY2" fmla="*/ 876300 h 1571625"/>
              <a:gd name="connsiteX3" fmla="*/ 1762125 w 2305050"/>
              <a:gd name="connsiteY3" fmla="*/ 885825 h 1571625"/>
              <a:gd name="connsiteX4" fmla="*/ 2047875 w 2305050"/>
              <a:gd name="connsiteY4" fmla="*/ 409575 h 1571625"/>
              <a:gd name="connsiteX5" fmla="*/ 1581150 w 2305050"/>
              <a:gd name="connsiteY5" fmla="*/ 390525 h 1571625"/>
              <a:gd name="connsiteX6" fmla="*/ 1495425 w 2305050"/>
              <a:gd name="connsiteY6" fmla="*/ 1019175 h 1571625"/>
              <a:gd name="connsiteX7" fmla="*/ 1190625 w 2305050"/>
              <a:gd name="connsiteY7" fmla="*/ 0 h 1571625"/>
              <a:gd name="connsiteX8" fmla="*/ 542925 w 2305050"/>
              <a:gd name="connsiteY8" fmla="*/ 378853 h 1571625"/>
              <a:gd name="connsiteX9" fmla="*/ 1028700 w 2305050"/>
              <a:gd name="connsiteY9" fmla="*/ 923925 h 1571625"/>
              <a:gd name="connsiteX10" fmla="*/ 0 w 2305050"/>
              <a:gd name="connsiteY10" fmla="*/ 695325 h 1571625"/>
              <a:gd name="connsiteX11" fmla="*/ 590550 w 2305050"/>
              <a:gd name="connsiteY11" fmla="*/ 1571625 h 1571625"/>
              <a:gd name="connsiteX0" fmla="*/ 590550 w 2305050"/>
              <a:gd name="connsiteY0" fmla="*/ 1571625 h 1571625"/>
              <a:gd name="connsiteX1" fmla="*/ 1952625 w 2305050"/>
              <a:gd name="connsiteY1" fmla="*/ 1504950 h 1571625"/>
              <a:gd name="connsiteX2" fmla="*/ 2305050 w 2305050"/>
              <a:gd name="connsiteY2" fmla="*/ 876300 h 1571625"/>
              <a:gd name="connsiteX3" fmla="*/ 1762125 w 2305050"/>
              <a:gd name="connsiteY3" fmla="*/ 885825 h 1571625"/>
              <a:gd name="connsiteX4" fmla="*/ 2047875 w 2305050"/>
              <a:gd name="connsiteY4" fmla="*/ 409575 h 1571625"/>
              <a:gd name="connsiteX5" fmla="*/ 1581150 w 2305050"/>
              <a:gd name="connsiteY5" fmla="*/ 390525 h 1571625"/>
              <a:gd name="connsiteX6" fmla="*/ 1495425 w 2305050"/>
              <a:gd name="connsiteY6" fmla="*/ 1019175 h 1571625"/>
              <a:gd name="connsiteX7" fmla="*/ 1190625 w 2305050"/>
              <a:gd name="connsiteY7" fmla="*/ 0 h 1571625"/>
              <a:gd name="connsiteX8" fmla="*/ 542925 w 2305050"/>
              <a:gd name="connsiteY8" fmla="*/ 378853 h 1571625"/>
              <a:gd name="connsiteX9" fmla="*/ 1028700 w 2305050"/>
              <a:gd name="connsiteY9" fmla="*/ 923925 h 1571625"/>
              <a:gd name="connsiteX10" fmla="*/ 0 w 2305050"/>
              <a:gd name="connsiteY10" fmla="*/ 695325 h 1571625"/>
              <a:gd name="connsiteX11" fmla="*/ 590550 w 2305050"/>
              <a:gd name="connsiteY11" fmla="*/ 1571625 h 1571625"/>
              <a:gd name="connsiteX0" fmla="*/ 590550 w 2305050"/>
              <a:gd name="connsiteY0" fmla="*/ 1539911 h 1539911"/>
              <a:gd name="connsiteX1" fmla="*/ 1952625 w 2305050"/>
              <a:gd name="connsiteY1" fmla="*/ 1473236 h 1539911"/>
              <a:gd name="connsiteX2" fmla="*/ 2305050 w 2305050"/>
              <a:gd name="connsiteY2" fmla="*/ 844586 h 1539911"/>
              <a:gd name="connsiteX3" fmla="*/ 1762125 w 2305050"/>
              <a:gd name="connsiteY3" fmla="*/ 854111 h 1539911"/>
              <a:gd name="connsiteX4" fmla="*/ 2047875 w 2305050"/>
              <a:gd name="connsiteY4" fmla="*/ 377861 h 1539911"/>
              <a:gd name="connsiteX5" fmla="*/ 1581150 w 2305050"/>
              <a:gd name="connsiteY5" fmla="*/ 358811 h 1539911"/>
              <a:gd name="connsiteX6" fmla="*/ 1495425 w 2305050"/>
              <a:gd name="connsiteY6" fmla="*/ 987461 h 1539911"/>
              <a:gd name="connsiteX7" fmla="*/ 1195910 w 2305050"/>
              <a:gd name="connsiteY7" fmla="*/ 0 h 1539911"/>
              <a:gd name="connsiteX8" fmla="*/ 542925 w 2305050"/>
              <a:gd name="connsiteY8" fmla="*/ 347139 h 1539911"/>
              <a:gd name="connsiteX9" fmla="*/ 1028700 w 2305050"/>
              <a:gd name="connsiteY9" fmla="*/ 892211 h 1539911"/>
              <a:gd name="connsiteX10" fmla="*/ 0 w 2305050"/>
              <a:gd name="connsiteY10" fmla="*/ 663611 h 1539911"/>
              <a:gd name="connsiteX11" fmla="*/ 590550 w 2305050"/>
              <a:gd name="connsiteY11" fmla="*/ 1539911 h 1539911"/>
              <a:gd name="connsiteX0" fmla="*/ 590550 w 2305050"/>
              <a:gd name="connsiteY0" fmla="*/ 1565699 h 1565699"/>
              <a:gd name="connsiteX1" fmla="*/ 1952625 w 2305050"/>
              <a:gd name="connsiteY1" fmla="*/ 1499024 h 1565699"/>
              <a:gd name="connsiteX2" fmla="*/ 2305050 w 2305050"/>
              <a:gd name="connsiteY2" fmla="*/ 870374 h 1565699"/>
              <a:gd name="connsiteX3" fmla="*/ 1762125 w 2305050"/>
              <a:gd name="connsiteY3" fmla="*/ 879899 h 1565699"/>
              <a:gd name="connsiteX4" fmla="*/ 2047875 w 2305050"/>
              <a:gd name="connsiteY4" fmla="*/ 403649 h 1565699"/>
              <a:gd name="connsiteX5" fmla="*/ 1581150 w 2305050"/>
              <a:gd name="connsiteY5" fmla="*/ 384599 h 1565699"/>
              <a:gd name="connsiteX6" fmla="*/ 1495425 w 2305050"/>
              <a:gd name="connsiteY6" fmla="*/ 1013249 h 1565699"/>
              <a:gd name="connsiteX7" fmla="*/ 1195910 w 2305050"/>
              <a:gd name="connsiteY7" fmla="*/ 25788 h 1565699"/>
              <a:gd name="connsiteX8" fmla="*/ 542925 w 2305050"/>
              <a:gd name="connsiteY8" fmla="*/ 372927 h 1565699"/>
              <a:gd name="connsiteX9" fmla="*/ 1028700 w 2305050"/>
              <a:gd name="connsiteY9" fmla="*/ 917999 h 1565699"/>
              <a:gd name="connsiteX10" fmla="*/ 0 w 2305050"/>
              <a:gd name="connsiteY10" fmla="*/ 689399 h 1565699"/>
              <a:gd name="connsiteX11" fmla="*/ 590550 w 2305050"/>
              <a:gd name="connsiteY11" fmla="*/ 1565699 h 1565699"/>
              <a:gd name="connsiteX0" fmla="*/ 590550 w 2305050"/>
              <a:gd name="connsiteY0" fmla="*/ 1565699 h 1565699"/>
              <a:gd name="connsiteX1" fmla="*/ 1952625 w 2305050"/>
              <a:gd name="connsiteY1" fmla="*/ 1499024 h 1565699"/>
              <a:gd name="connsiteX2" fmla="*/ 2305050 w 2305050"/>
              <a:gd name="connsiteY2" fmla="*/ 870374 h 1565699"/>
              <a:gd name="connsiteX3" fmla="*/ 1762125 w 2305050"/>
              <a:gd name="connsiteY3" fmla="*/ 879899 h 1565699"/>
              <a:gd name="connsiteX4" fmla="*/ 2047875 w 2305050"/>
              <a:gd name="connsiteY4" fmla="*/ 403649 h 1565699"/>
              <a:gd name="connsiteX5" fmla="*/ 1581150 w 2305050"/>
              <a:gd name="connsiteY5" fmla="*/ 384599 h 1565699"/>
              <a:gd name="connsiteX6" fmla="*/ 1495425 w 2305050"/>
              <a:gd name="connsiteY6" fmla="*/ 1013249 h 1565699"/>
              <a:gd name="connsiteX7" fmla="*/ 1195910 w 2305050"/>
              <a:gd name="connsiteY7" fmla="*/ 25788 h 1565699"/>
              <a:gd name="connsiteX8" fmla="*/ 521783 w 2305050"/>
              <a:gd name="connsiteY8" fmla="*/ 372927 h 1565699"/>
              <a:gd name="connsiteX9" fmla="*/ 1028700 w 2305050"/>
              <a:gd name="connsiteY9" fmla="*/ 917999 h 1565699"/>
              <a:gd name="connsiteX10" fmla="*/ 0 w 2305050"/>
              <a:gd name="connsiteY10" fmla="*/ 689399 h 1565699"/>
              <a:gd name="connsiteX11" fmla="*/ 590550 w 2305050"/>
              <a:gd name="connsiteY11" fmla="*/ 1565699 h 1565699"/>
              <a:gd name="connsiteX0" fmla="*/ 590550 w 2305050"/>
              <a:gd name="connsiteY0" fmla="*/ 1556076 h 1556076"/>
              <a:gd name="connsiteX1" fmla="*/ 1952625 w 2305050"/>
              <a:gd name="connsiteY1" fmla="*/ 1489401 h 1556076"/>
              <a:gd name="connsiteX2" fmla="*/ 2305050 w 2305050"/>
              <a:gd name="connsiteY2" fmla="*/ 860751 h 1556076"/>
              <a:gd name="connsiteX3" fmla="*/ 1762125 w 2305050"/>
              <a:gd name="connsiteY3" fmla="*/ 870276 h 1556076"/>
              <a:gd name="connsiteX4" fmla="*/ 2047875 w 2305050"/>
              <a:gd name="connsiteY4" fmla="*/ 394026 h 1556076"/>
              <a:gd name="connsiteX5" fmla="*/ 1581150 w 2305050"/>
              <a:gd name="connsiteY5" fmla="*/ 374976 h 1556076"/>
              <a:gd name="connsiteX6" fmla="*/ 1495425 w 2305050"/>
              <a:gd name="connsiteY6" fmla="*/ 1003626 h 1556076"/>
              <a:gd name="connsiteX7" fmla="*/ 1195910 w 2305050"/>
              <a:gd name="connsiteY7" fmla="*/ 16165 h 1556076"/>
              <a:gd name="connsiteX8" fmla="*/ 521783 w 2305050"/>
              <a:gd name="connsiteY8" fmla="*/ 363304 h 1556076"/>
              <a:gd name="connsiteX9" fmla="*/ 1028700 w 2305050"/>
              <a:gd name="connsiteY9" fmla="*/ 908376 h 1556076"/>
              <a:gd name="connsiteX10" fmla="*/ 0 w 2305050"/>
              <a:gd name="connsiteY10" fmla="*/ 679776 h 1556076"/>
              <a:gd name="connsiteX11" fmla="*/ 590550 w 2305050"/>
              <a:gd name="connsiteY11" fmla="*/ 1556076 h 1556076"/>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81150 w 2305050"/>
              <a:gd name="connsiteY5" fmla="*/ 376239 h 1557339"/>
              <a:gd name="connsiteX6" fmla="*/ 1495425 w 2305050"/>
              <a:gd name="connsiteY6" fmla="*/ 1004889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81150 w 2305050"/>
              <a:gd name="connsiteY5" fmla="*/ 376239 h 1557339"/>
              <a:gd name="connsiteX6" fmla="*/ 1542995 w 2305050"/>
              <a:gd name="connsiteY6" fmla="*/ 904463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81150 w 2305050"/>
              <a:gd name="connsiteY5" fmla="*/ 376239 h 1557339"/>
              <a:gd name="connsiteX6" fmla="*/ 1542995 w 2305050"/>
              <a:gd name="connsiteY6" fmla="*/ 904463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81150 w 2305050"/>
              <a:gd name="connsiteY5" fmla="*/ 376239 h 1557339"/>
              <a:gd name="connsiteX6" fmla="*/ 1542995 w 2305050"/>
              <a:gd name="connsiteY6" fmla="*/ 904463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42995 w 2305050"/>
              <a:gd name="connsiteY6" fmla="*/ 904463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42995 w 2305050"/>
              <a:gd name="connsiteY6" fmla="*/ 904463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762125 w 2305050"/>
              <a:gd name="connsiteY3" fmla="*/ 871539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846694 w 2305050"/>
              <a:gd name="connsiteY3" fmla="*/ 818683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846694 w 2305050"/>
              <a:gd name="connsiteY3" fmla="*/ 818683 h 1557339"/>
              <a:gd name="connsiteX4" fmla="*/ 2047875 w 2305050"/>
              <a:gd name="connsiteY4" fmla="*/ 395289 h 1557339"/>
              <a:gd name="connsiteX5" fmla="*/ 1597007 w 2305050"/>
              <a:gd name="connsiteY5" fmla="*/ 370953 h 1557339"/>
              <a:gd name="connsiteX6" fmla="*/ 1537710 w 2305050"/>
              <a:gd name="connsiteY6" fmla="*/ 878035 h 1557339"/>
              <a:gd name="connsiteX7" fmla="*/ 1195910 w 2305050"/>
              <a:gd name="connsiteY7" fmla="*/ 17428 h 1557339"/>
              <a:gd name="connsiteX8" fmla="*/ 521783 w 2305050"/>
              <a:gd name="connsiteY8" fmla="*/ 364567 h 1557339"/>
              <a:gd name="connsiteX9" fmla="*/ 1028700 w 2305050"/>
              <a:gd name="connsiteY9" fmla="*/ 909639 h 1557339"/>
              <a:gd name="connsiteX10" fmla="*/ 0 w 2305050"/>
              <a:gd name="connsiteY10" fmla="*/ 681039 h 1557339"/>
              <a:gd name="connsiteX11" fmla="*/ 590550 w 2305050"/>
              <a:gd name="connsiteY11"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846694 w 2305050"/>
              <a:gd name="connsiteY3" fmla="*/ 818683 h 1557339"/>
              <a:gd name="connsiteX4" fmla="*/ 2144446 w 2305050"/>
              <a:gd name="connsiteY4" fmla="*/ 775628 h 1557339"/>
              <a:gd name="connsiteX5" fmla="*/ 2047875 w 2305050"/>
              <a:gd name="connsiteY5" fmla="*/ 395289 h 1557339"/>
              <a:gd name="connsiteX6" fmla="*/ 1597007 w 2305050"/>
              <a:gd name="connsiteY6" fmla="*/ 370953 h 1557339"/>
              <a:gd name="connsiteX7" fmla="*/ 1537710 w 2305050"/>
              <a:gd name="connsiteY7" fmla="*/ 878035 h 1557339"/>
              <a:gd name="connsiteX8" fmla="*/ 1195910 w 2305050"/>
              <a:gd name="connsiteY8" fmla="*/ 17428 h 1557339"/>
              <a:gd name="connsiteX9" fmla="*/ 521783 w 2305050"/>
              <a:gd name="connsiteY9" fmla="*/ 364567 h 1557339"/>
              <a:gd name="connsiteX10" fmla="*/ 1028700 w 2305050"/>
              <a:gd name="connsiteY10" fmla="*/ 909639 h 1557339"/>
              <a:gd name="connsiteX11" fmla="*/ 0 w 2305050"/>
              <a:gd name="connsiteY11" fmla="*/ 681039 h 1557339"/>
              <a:gd name="connsiteX12" fmla="*/ 590550 w 2305050"/>
              <a:gd name="connsiteY12"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846694 w 2305050"/>
              <a:gd name="connsiteY3" fmla="*/ 818683 h 1557339"/>
              <a:gd name="connsiteX4" fmla="*/ 2144446 w 2305050"/>
              <a:gd name="connsiteY4" fmla="*/ 775628 h 1557339"/>
              <a:gd name="connsiteX5" fmla="*/ 2047875 w 2305050"/>
              <a:gd name="connsiteY5" fmla="*/ 395289 h 1557339"/>
              <a:gd name="connsiteX6" fmla="*/ 1597007 w 2305050"/>
              <a:gd name="connsiteY6" fmla="*/ 370953 h 1557339"/>
              <a:gd name="connsiteX7" fmla="*/ 1537710 w 2305050"/>
              <a:gd name="connsiteY7" fmla="*/ 878035 h 1557339"/>
              <a:gd name="connsiteX8" fmla="*/ 1195910 w 2305050"/>
              <a:gd name="connsiteY8" fmla="*/ 17428 h 1557339"/>
              <a:gd name="connsiteX9" fmla="*/ 521783 w 2305050"/>
              <a:gd name="connsiteY9" fmla="*/ 364567 h 1557339"/>
              <a:gd name="connsiteX10" fmla="*/ 1028700 w 2305050"/>
              <a:gd name="connsiteY10" fmla="*/ 909639 h 1557339"/>
              <a:gd name="connsiteX11" fmla="*/ 0 w 2305050"/>
              <a:gd name="connsiteY11" fmla="*/ 681039 h 1557339"/>
              <a:gd name="connsiteX12" fmla="*/ 590550 w 2305050"/>
              <a:gd name="connsiteY12"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846694 w 2305050"/>
              <a:gd name="connsiteY3" fmla="*/ 818683 h 1557339"/>
              <a:gd name="connsiteX4" fmla="*/ 2144446 w 2305050"/>
              <a:gd name="connsiteY4" fmla="*/ 775628 h 1557339"/>
              <a:gd name="connsiteX5" fmla="*/ 2047875 w 2305050"/>
              <a:gd name="connsiteY5" fmla="*/ 395289 h 1557339"/>
              <a:gd name="connsiteX6" fmla="*/ 1597007 w 2305050"/>
              <a:gd name="connsiteY6" fmla="*/ 370953 h 1557339"/>
              <a:gd name="connsiteX7" fmla="*/ 1537710 w 2305050"/>
              <a:gd name="connsiteY7" fmla="*/ 878035 h 1557339"/>
              <a:gd name="connsiteX8" fmla="*/ 1195910 w 2305050"/>
              <a:gd name="connsiteY8" fmla="*/ 17428 h 1557339"/>
              <a:gd name="connsiteX9" fmla="*/ 521783 w 2305050"/>
              <a:gd name="connsiteY9" fmla="*/ 364567 h 1557339"/>
              <a:gd name="connsiteX10" fmla="*/ 1028700 w 2305050"/>
              <a:gd name="connsiteY10" fmla="*/ 909639 h 1557339"/>
              <a:gd name="connsiteX11" fmla="*/ 0 w 2305050"/>
              <a:gd name="connsiteY11" fmla="*/ 681039 h 1557339"/>
              <a:gd name="connsiteX12" fmla="*/ 590550 w 2305050"/>
              <a:gd name="connsiteY12"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846694 w 2305050"/>
              <a:gd name="connsiteY3" fmla="*/ 818683 h 1557339"/>
              <a:gd name="connsiteX4" fmla="*/ 2144446 w 2305050"/>
              <a:gd name="connsiteY4" fmla="*/ 775628 h 1557339"/>
              <a:gd name="connsiteX5" fmla="*/ 2047875 w 2305050"/>
              <a:gd name="connsiteY5" fmla="*/ 395289 h 1557339"/>
              <a:gd name="connsiteX6" fmla="*/ 1597007 w 2305050"/>
              <a:gd name="connsiteY6" fmla="*/ 370953 h 1557339"/>
              <a:gd name="connsiteX7" fmla="*/ 1537710 w 2305050"/>
              <a:gd name="connsiteY7" fmla="*/ 878035 h 1557339"/>
              <a:gd name="connsiteX8" fmla="*/ 1195910 w 2305050"/>
              <a:gd name="connsiteY8" fmla="*/ 17428 h 1557339"/>
              <a:gd name="connsiteX9" fmla="*/ 521783 w 2305050"/>
              <a:gd name="connsiteY9" fmla="*/ 364567 h 1557339"/>
              <a:gd name="connsiteX10" fmla="*/ 1028700 w 2305050"/>
              <a:gd name="connsiteY10" fmla="*/ 909639 h 1557339"/>
              <a:gd name="connsiteX11" fmla="*/ 0 w 2305050"/>
              <a:gd name="connsiteY11" fmla="*/ 681039 h 1557339"/>
              <a:gd name="connsiteX12" fmla="*/ 590550 w 2305050"/>
              <a:gd name="connsiteY12"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846694 w 2305050"/>
              <a:gd name="connsiteY3" fmla="*/ 818683 h 1557339"/>
              <a:gd name="connsiteX4" fmla="*/ 2144446 w 2305050"/>
              <a:gd name="connsiteY4" fmla="*/ 775628 h 1557339"/>
              <a:gd name="connsiteX5" fmla="*/ 2047875 w 2305050"/>
              <a:gd name="connsiteY5" fmla="*/ 395289 h 1557339"/>
              <a:gd name="connsiteX6" fmla="*/ 1597007 w 2305050"/>
              <a:gd name="connsiteY6" fmla="*/ 370953 h 1557339"/>
              <a:gd name="connsiteX7" fmla="*/ 1537710 w 2305050"/>
              <a:gd name="connsiteY7" fmla="*/ 878035 h 1557339"/>
              <a:gd name="connsiteX8" fmla="*/ 1195910 w 2305050"/>
              <a:gd name="connsiteY8" fmla="*/ 17428 h 1557339"/>
              <a:gd name="connsiteX9" fmla="*/ 521783 w 2305050"/>
              <a:gd name="connsiteY9" fmla="*/ 364567 h 1557339"/>
              <a:gd name="connsiteX10" fmla="*/ 1028700 w 2305050"/>
              <a:gd name="connsiteY10" fmla="*/ 909639 h 1557339"/>
              <a:gd name="connsiteX11" fmla="*/ 0 w 2305050"/>
              <a:gd name="connsiteY11" fmla="*/ 681039 h 1557339"/>
              <a:gd name="connsiteX12" fmla="*/ 590550 w 2305050"/>
              <a:gd name="connsiteY12"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846694 w 2305050"/>
              <a:gd name="connsiteY3" fmla="*/ 818683 h 1557339"/>
              <a:gd name="connsiteX4" fmla="*/ 2144446 w 2305050"/>
              <a:gd name="connsiteY4" fmla="*/ 775628 h 1557339"/>
              <a:gd name="connsiteX5" fmla="*/ 2047875 w 2305050"/>
              <a:gd name="connsiteY5" fmla="*/ 395289 h 1557339"/>
              <a:gd name="connsiteX6" fmla="*/ 1597007 w 2305050"/>
              <a:gd name="connsiteY6" fmla="*/ 370953 h 1557339"/>
              <a:gd name="connsiteX7" fmla="*/ 1537710 w 2305050"/>
              <a:gd name="connsiteY7" fmla="*/ 878035 h 1557339"/>
              <a:gd name="connsiteX8" fmla="*/ 1195910 w 2305050"/>
              <a:gd name="connsiteY8" fmla="*/ 17428 h 1557339"/>
              <a:gd name="connsiteX9" fmla="*/ 521783 w 2305050"/>
              <a:gd name="connsiteY9" fmla="*/ 364567 h 1557339"/>
              <a:gd name="connsiteX10" fmla="*/ 1028700 w 2305050"/>
              <a:gd name="connsiteY10" fmla="*/ 909639 h 1557339"/>
              <a:gd name="connsiteX11" fmla="*/ 0 w 2305050"/>
              <a:gd name="connsiteY11" fmla="*/ 681039 h 1557339"/>
              <a:gd name="connsiteX12" fmla="*/ 590550 w 2305050"/>
              <a:gd name="connsiteY12" fmla="*/ 1557339 h 1557339"/>
              <a:gd name="connsiteX0" fmla="*/ 590550 w 2305050"/>
              <a:gd name="connsiteY0" fmla="*/ 1557339 h 1557339"/>
              <a:gd name="connsiteX1" fmla="*/ 1952625 w 2305050"/>
              <a:gd name="connsiteY1" fmla="*/ 1490664 h 1557339"/>
              <a:gd name="connsiteX2" fmla="*/ 2305050 w 2305050"/>
              <a:gd name="connsiteY2" fmla="*/ 862014 h 1557339"/>
              <a:gd name="connsiteX3" fmla="*/ 1846694 w 2305050"/>
              <a:gd name="connsiteY3" fmla="*/ 818683 h 1557339"/>
              <a:gd name="connsiteX4" fmla="*/ 2144446 w 2305050"/>
              <a:gd name="connsiteY4" fmla="*/ 775628 h 1557339"/>
              <a:gd name="connsiteX5" fmla="*/ 2047875 w 2305050"/>
              <a:gd name="connsiteY5" fmla="*/ 395289 h 1557339"/>
              <a:gd name="connsiteX6" fmla="*/ 1597007 w 2305050"/>
              <a:gd name="connsiteY6" fmla="*/ 370953 h 1557339"/>
              <a:gd name="connsiteX7" fmla="*/ 1537710 w 2305050"/>
              <a:gd name="connsiteY7" fmla="*/ 878035 h 1557339"/>
              <a:gd name="connsiteX8" fmla="*/ 1195910 w 2305050"/>
              <a:gd name="connsiteY8" fmla="*/ 17428 h 1557339"/>
              <a:gd name="connsiteX9" fmla="*/ 521783 w 2305050"/>
              <a:gd name="connsiteY9" fmla="*/ 364567 h 1557339"/>
              <a:gd name="connsiteX10" fmla="*/ 1028700 w 2305050"/>
              <a:gd name="connsiteY10" fmla="*/ 909639 h 1557339"/>
              <a:gd name="connsiteX11" fmla="*/ 0 w 2305050"/>
              <a:gd name="connsiteY11" fmla="*/ 681039 h 1557339"/>
              <a:gd name="connsiteX12" fmla="*/ 590550 w 2305050"/>
              <a:gd name="connsiteY12" fmla="*/ 1557339 h 1557339"/>
              <a:gd name="connsiteX0" fmla="*/ 590550 w 2388539"/>
              <a:gd name="connsiteY0" fmla="*/ 1557339 h 1557339"/>
              <a:gd name="connsiteX1" fmla="*/ 1952625 w 2388539"/>
              <a:gd name="connsiteY1" fmla="*/ 1490664 h 1557339"/>
              <a:gd name="connsiteX2" fmla="*/ 2388539 w 2388539"/>
              <a:gd name="connsiteY2" fmla="*/ 1017065 h 1557339"/>
              <a:gd name="connsiteX3" fmla="*/ 1846694 w 2388539"/>
              <a:gd name="connsiteY3" fmla="*/ 818683 h 1557339"/>
              <a:gd name="connsiteX4" fmla="*/ 2144446 w 2388539"/>
              <a:gd name="connsiteY4" fmla="*/ 775628 h 1557339"/>
              <a:gd name="connsiteX5" fmla="*/ 2047875 w 2388539"/>
              <a:gd name="connsiteY5" fmla="*/ 395289 h 1557339"/>
              <a:gd name="connsiteX6" fmla="*/ 1597007 w 2388539"/>
              <a:gd name="connsiteY6" fmla="*/ 370953 h 1557339"/>
              <a:gd name="connsiteX7" fmla="*/ 1537710 w 2388539"/>
              <a:gd name="connsiteY7" fmla="*/ 878035 h 1557339"/>
              <a:gd name="connsiteX8" fmla="*/ 1195910 w 2388539"/>
              <a:gd name="connsiteY8" fmla="*/ 17428 h 1557339"/>
              <a:gd name="connsiteX9" fmla="*/ 521783 w 2388539"/>
              <a:gd name="connsiteY9" fmla="*/ 364567 h 1557339"/>
              <a:gd name="connsiteX10" fmla="*/ 1028700 w 2388539"/>
              <a:gd name="connsiteY10" fmla="*/ 909639 h 1557339"/>
              <a:gd name="connsiteX11" fmla="*/ 0 w 2388539"/>
              <a:gd name="connsiteY11" fmla="*/ 681039 h 1557339"/>
              <a:gd name="connsiteX12" fmla="*/ 590550 w 2388539"/>
              <a:gd name="connsiteY12" fmla="*/ 1557339 h 1557339"/>
              <a:gd name="connsiteX0" fmla="*/ 590550 w 2388539"/>
              <a:gd name="connsiteY0" fmla="*/ 1557339 h 1557339"/>
              <a:gd name="connsiteX1" fmla="*/ 1952625 w 2388539"/>
              <a:gd name="connsiteY1" fmla="*/ 1490664 h 1557339"/>
              <a:gd name="connsiteX2" fmla="*/ 2388539 w 2388539"/>
              <a:gd name="connsiteY2" fmla="*/ 1017065 h 1557339"/>
              <a:gd name="connsiteX3" fmla="*/ 1846694 w 2388539"/>
              <a:gd name="connsiteY3" fmla="*/ 818683 h 1557339"/>
              <a:gd name="connsiteX4" fmla="*/ 2144446 w 2388539"/>
              <a:gd name="connsiteY4" fmla="*/ 775628 h 1557339"/>
              <a:gd name="connsiteX5" fmla="*/ 2047875 w 2388539"/>
              <a:gd name="connsiteY5" fmla="*/ 395289 h 1557339"/>
              <a:gd name="connsiteX6" fmla="*/ 1597007 w 2388539"/>
              <a:gd name="connsiteY6" fmla="*/ 370953 h 1557339"/>
              <a:gd name="connsiteX7" fmla="*/ 1537710 w 2388539"/>
              <a:gd name="connsiteY7" fmla="*/ 878035 h 1557339"/>
              <a:gd name="connsiteX8" fmla="*/ 1195910 w 2388539"/>
              <a:gd name="connsiteY8" fmla="*/ 17428 h 1557339"/>
              <a:gd name="connsiteX9" fmla="*/ 521783 w 2388539"/>
              <a:gd name="connsiteY9" fmla="*/ 364567 h 1557339"/>
              <a:gd name="connsiteX10" fmla="*/ 1028700 w 2388539"/>
              <a:gd name="connsiteY10" fmla="*/ 909639 h 1557339"/>
              <a:gd name="connsiteX11" fmla="*/ 0 w 2388539"/>
              <a:gd name="connsiteY11" fmla="*/ 681039 h 1557339"/>
              <a:gd name="connsiteX12" fmla="*/ 590550 w 2388539"/>
              <a:gd name="connsiteY12" fmla="*/ 1557339 h 1557339"/>
              <a:gd name="connsiteX0" fmla="*/ 590550 w 2384564"/>
              <a:gd name="connsiteY0" fmla="*/ 1557339 h 1557339"/>
              <a:gd name="connsiteX1" fmla="*/ 1952625 w 2384564"/>
              <a:gd name="connsiteY1" fmla="*/ 1490664 h 1557339"/>
              <a:gd name="connsiteX2" fmla="*/ 2384564 w 2384564"/>
              <a:gd name="connsiteY2" fmla="*/ 1040919 h 1557339"/>
              <a:gd name="connsiteX3" fmla="*/ 1846694 w 2384564"/>
              <a:gd name="connsiteY3" fmla="*/ 818683 h 1557339"/>
              <a:gd name="connsiteX4" fmla="*/ 2144446 w 2384564"/>
              <a:gd name="connsiteY4" fmla="*/ 775628 h 1557339"/>
              <a:gd name="connsiteX5" fmla="*/ 2047875 w 2384564"/>
              <a:gd name="connsiteY5" fmla="*/ 395289 h 1557339"/>
              <a:gd name="connsiteX6" fmla="*/ 1597007 w 2384564"/>
              <a:gd name="connsiteY6" fmla="*/ 370953 h 1557339"/>
              <a:gd name="connsiteX7" fmla="*/ 1537710 w 2384564"/>
              <a:gd name="connsiteY7" fmla="*/ 878035 h 1557339"/>
              <a:gd name="connsiteX8" fmla="*/ 1195910 w 2384564"/>
              <a:gd name="connsiteY8" fmla="*/ 17428 h 1557339"/>
              <a:gd name="connsiteX9" fmla="*/ 521783 w 2384564"/>
              <a:gd name="connsiteY9" fmla="*/ 364567 h 1557339"/>
              <a:gd name="connsiteX10" fmla="*/ 1028700 w 2384564"/>
              <a:gd name="connsiteY10" fmla="*/ 909639 h 1557339"/>
              <a:gd name="connsiteX11" fmla="*/ 0 w 2384564"/>
              <a:gd name="connsiteY11" fmla="*/ 681039 h 1557339"/>
              <a:gd name="connsiteX12" fmla="*/ 590550 w 2384564"/>
              <a:gd name="connsiteY12" fmla="*/ 1557339 h 1557339"/>
              <a:gd name="connsiteX0" fmla="*/ 590550 w 2384564"/>
              <a:gd name="connsiteY0" fmla="*/ 1557339 h 1557339"/>
              <a:gd name="connsiteX1" fmla="*/ 1952625 w 2384564"/>
              <a:gd name="connsiteY1" fmla="*/ 1490664 h 1557339"/>
              <a:gd name="connsiteX2" fmla="*/ 2384564 w 2384564"/>
              <a:gd name="connsiteY2" fmla="*/ 1040919 h 1557339"/>
              <a:gd name="connsiteX3" fmla="*/ 1846694 w 2384564"/>
              <a:gd name="connsiteY3" fmla="*/ 818683 h 1557339"/>
              <a:gd name="connsiteX4" fmla="*/ 2144446 w 2384564"/>
              <a:gd name="connsiteY4" fmla="*/ 775628 h 1557339"/>
              <a:gd name="connsiteX5" fmla="*/ 2047875 w 2384564"/>
              <a:gd name="connsiteY5" fmla="*/ 395289 h 1557339"/>
              <a:gd name="connsiteX6" fmla="*/ 1597007 w 2384564"/>
              <a:gd name="connsiteY6" fmla="*/ 370953 h 1557339"/>
              <a:gd name="connsiteX7" fmla="*/ 1537710 w 2384564"/>
              <a:gd name="connsiteY7" fmla="*/ 878035 h 1557339"/>
              <a:gd name="connsiteX8" fmla="*/ 1195910 w 2384564"/>
              <a:gd name="connsiteY8" fmla="*/ 17428 h 1557339"/>
              <a:gd name="connsiteX9" fmla="*/ 521783 w 2384564"/>
              <a:gd name="connsiteY9" fmla="*/ 364567 h 1557339"/>
              <a:gd name="connsiteX10" fmla="*/ 1028700 w 2384564"/>
              <a:gd name="connsiteY10" fmla="*/ 909639 h 1557339"/>
              <a:gd name="connsiteX11" fmla="*/ 0 w 2384564"/>
              <a:gd name="connsiteY11" fmla="*/ 681039 h 1557339"/>
              <a:gd name="connsiteX12" fmla="*/ 590550 w 2384564"/>
              <a:gd name="connsiteY12" fmla="*/ 1557339 h 1557339"/>
              <a:gd name="connsiteX0" fmla="*/ 590550 w 2384564"/>
              <a:gd name="connsiteY0" fmla="*/ 1557339 h 1557339"/>
              <a:gd name="connsiteX1" fmla="*/ 1952625 w 2384564"/>
              <a:gd name="connsiteY1" fmla="*/ 1490664 h 1557339"/>
              <a:gd name="connsiteX2" fmla="*/ 2384564 w 2384564"/>
              <a:gd name="connsiteY2" fmla="*/ 1040919 h 1557339"/>
              <a:gd name="connsiteX3" fmla="*/ 1846694 w 2384564"/>
              <a:gd name="connsiteY3" fmla="*/ 818683 h 1557339"/>
              <a:gd name="connsiteX4" fmla="*/ 2144446 w 2384564"/>
              <a:gd name="connsiteY4" fmla="*/ 775628 h 1557339"/>
              <a:gd name="connsiteX5" fmla="*/ 2047875 w 2384564"/>
              <a:gd name="connsiteY5" fmla="*/ 395289 h 1557339"/>
              <a:gd name="connsiteX6" fmla="*/ 1597007 w 2384564"/>
              <a:gd name="connsiteY6" fmla="*/ 370953 h 1557339"/>
              <a:gd name="connsiteX7" fmla="*/ 1537710 w 2384564"/>
              <a:gd name="connsiteY7" fmla="*/ 878035 h 1557339"/>
              <a:gd name="connsiteX8" fmla="*/ 1195910 w 2384564"/>
              <a:gd name="connsiteY8" fmla="*/ 17428 h 1557339"/>
              <a:gd name="connsiteX9" fmla="*/ 521783 w 2384564"/>
              <a:gd name="connsiteY9" fmla="*/ 364567 h 1557339"/>
              <a:gd name="connsiteX10" fmla="*/ 1028700 w 2384564"/>
              <a:gd name="connsiteY10" fmla="*/ 909639 h 1557339"/>
              <a:gd name="connsiteX11" fmla="*/ 0 w 2384564"/>
              <a:gd name="connsiteY11" fmla="*/ 681039 h 1557339"/>
              <a:gd name="connsiteX12" fmla="*/ 590550 w 2384564"/>
              <a:gd name="connsiteY12" fmla="*/ 1557339 h 1557339"/>
              <a:gd name="connsiteX0" fmla="*/ 590550 w 2389712"/>
              <a:gd name="connsiteY0" fmla="*/ 1557339 h 1557339"/>
              <a:gd name="connsiteX1" fmla="*/ 1952625 w 2389712"/>
              <a:gd name="connsiteY1" fmla="*/ 1490664 h 1557339"/>
              <a:gd name="connsiteX2" fmla="*/ 2384564 w 2389712"/>
              <a:gd name="connsiteY2" fmla="*/ 1040919 h 1557339"/>
              <a:gd name="connsiteX3" fmla="*/ 1846694 w 2389712"/>
              <a:gd name="connsiteY3" fmla="*/ 818683 h 1557339"/>
              <a:gd name="connsiteX4" fmla="*/ 2144446 w 2389712"/>
              <a:gd name="connsiteY4" fmla="*/ 775628 h 1557339"/>
              <a:gd name="connsiteX5" fmla="*/ 2047875 w 2389712"/>
              <a:gd name="connsiteY5" fmla="*/ 395289 h 1557339"/>
              <a:gd name="connsiteX6" fmla="*/ 1597007 w 2389712"/>
              <a:gd name="connsiteY6" fmla="*/ 370953 h 1557339"/>
              <a:gd name="connsiteX7" fmla="*/ 1537710 w 2389712"/>
              <a:gd name="connsiteY7" fmla="*/ 878035 h 1557339"/>
              <a:gd name="connsiteX8" fmla="*/ 1195910 w 2389712"/>
              <a:gd name="connsiteY8" fmla="*/ 17428 h 1557339"/>
              <a:gd name="connsiteX9" fmla="*/ 521783 w 2389712"/>
              <a:gd name="connsiteY9" fmla="*/ 364567 h 1557339"/>
              <a:gd name="connsiteX10" fmla="*/ 1028700 w 2389712"/>
              <a:gd name="connsiteY10" fmla="*/ 909639 h 1557339"/>
              <a:gd name="connsiteX11" fmla="*/ 0 w 2389712"/>
              <a:gd name="connsiteY11" fmla="*/ 681039 h 1557339"/>
              <a:gd name="connsiteX12" fmla="*/ 590550 w 2389712"/>
              <a:gd name="connsiteY12" fmla="*/ 1557339 h 1557339"/>
              <a:gd name="connsiteX0" fmla="*/ 590550 w 2389712"/>
              <a:gd name="connsiteY0" fmla="*/ 1557339 h 1557339"/>
              <a:gd name="connsiteX1" fmla="*/ 1952625 w 2389712"/>
              <a:gd name="connsiteY1" fmla="*/ 1490664 h 1557339"/>
              <a:gd name="connsiteX2" fmla="*/ 2384564 w 2389712"/>
              <a:gd name="connsiteY2" fmla="*/ 1040919 h 1557339"/>
              <a:gd name="connsiteX3" fmla="*/ 1846694 w 2389712"/>
              <a:gd name="connsiteY3" fmla="*/ 818683 h 1557339"/>
              <a:gd name="connsiteX4" fmla="*/ 2144446 w 2389712"/>
              <a:gd name="connsiteY4" fmla="*/ 775628 h 1557339"/>
              <a:gd name="connsiteX5" fmla="*/ 2047875 w 2389712"/>
              <a:gd name="connsiteY5" fmla="*/ 395289 h 1557339"/>
              <a:gd name="connsiteX6" fmla="*/ 1597007 w 2389712"/>
              <a:gd name="connsiteY6" fmla="*/ 370953 h 1557339"/>
              <a:gd name="connsiteX7" fmla="*/ 1537710 w 2389712"/>
              <a:gd name="connsiteY7" fmla="*/ 878035 h 1557339"/>
              <a:gd name="connsiteX8" fmla="*/ 1195910 w 2389712"/>
              <a:gd name="connsiteY8" fmla="*/ 17428 h 1557339"/>
              <a:gd name="connsiteX9" fmla="*/ 521783 w 2389712"/>
              <a:gd name="connsiteY9" fmla="*/ 364567 h 1557339"/>
              <a:gd name="connsiteX10" fmla="*/ 1028700 w 2389712"/>
              <a:gd name="connsiteY10" fmla="*/ 909639 h 1557339"/>
              <a:gd name="connsiteX11" fmla="*/ 0 w 2389712"/>
              <a:gd name="connsiteY11" fmla="*/ 681039 h 1557339"/>
              <a:gd name="connsiteX12" fmla="*/ 590550 w 2389712"/>
              <a:gd name="connsiteY12" fmla="*/ 1557339 h 1557339"/>
              <a:gd name="connsiteX0" fmla="*/ 590550 w 2389712"/>
              <a:gd name="connsiteY0" fmla="*/ 1557339 h 1557339"/>
              <a:gd name="connsiteX1" fmla="*/ 1952625 w 2389712"/>
              <a:gd name="connsiteY1" fmla="*/ 1490664 h 1557339"/>
              <a:gd name="connsiteX2" fmla="*/ 2384564 w 2389712"/>
              <a:gd name="connsiteY2" fmla="*/ 1040919 h 1557339"/>
              <a:gd name="connsiteX3" fmla="*/ 1846694 w 2389712"/>
              <a:gd name="connsiteY3" fmla="*/ 818683 h 1557339"/>
              <a:gd name="connsiteX4" fmla="*/ 2144446 w 2389712"/>
              <a:gd name="connsiteY4" fmla="*/ 775628 h 1557339"/>
              <a:gd name="connsiteX5" fmla="*/ 2047875 w 2389712"/>
              <a:gd name="connsiteY5" fmla="*/ 395289 h 1557339"/>
              <a:gd name="connsiteX6" fmla="*/ 1597007 w 2389712"/>
              <a:gd name="connsiteY6" fmla="*/ 370953 h 1557339"/>
              <a:gd name="connsiteX7" fmla="*/ 1537710 w 2389712"/>
              <a:gd name="connsiteY7" fmla="*/ 878035 h 1557339"/>
              <a:gd name="connsiteX8" fmla="*/ 1195910 w 2389712"/>
              <a:gd name="connsiteY8" fmla="*/ 17428 h 1557339"/>
              <a:gd name="connsiteX9" fmla="*/ 521783 w 2389712"/>
              <a:gd name="connsiteY9" fmla="*/ 364567 h 1557339"/>
              <a:gd name="connsiteX10" fmla="*/ 1028700 w 2389712"/>
              <a:gd name="connsiteY10" fmla="*/ 909639 h 1557339"/>
              <a:gd name="connsiteX11" fmla="*/ 0 w 2389712"/>
              <a:gd name="connsiteY11" fmla="*/ 681039 h 1557339"/>
              <a:gd name="connsiteX12" fmla="*/ 590550 w 2389712"/>
              <a:gd name="connsiteY12" fmla="*/ 1557339 h 1557339"/>
              <a:gd name="connsiteX0" fmla="*/ 590550 w 2389712"/>
              <a:gd name="connsiteY0" fmla="*/ 1557339 h 1557339"/>
              <a:gd name="connsiteX1" fmla="*/ 1952625 w 2389712"/>
              <a:gd name="connsiteY1" fmla="*/ 1490664 h 1557339"/>
              <a:gd name="connsiteX2" fmla="*/ 2384564 w 2389712"/>
              <a:gd name="connsiteY2" fmla="*/ 1040919 h 1557339"/>
              <a:gd name="connsiteX3" fmla="*/ 1846694 w 2389712"/>
              <a:gd name="connsiteY3" fmla="*/ 818683 h 1557339"/>
              <a:gd name="connsiteX4" fmla="*/ 2144446 w 2389712"/>
              <a:gd name="connsiteY4" fmla="*/ 775628 h 1557339"/>
              <a:gd name="connsiteX5" fmla="*/ 2047875 w 2389712"/>
              <a:gd name="connsiteY5" fmla="*/ 395289 h 1557339"/>
              <a:gd name="connsiteX6" fmla="*/ 1597007 w 2389712"/>
              <a:gd name="connsiteY6" fmla="*/ 370953 h 1557339"/>
              <a:gd name="connsiteX7" fmla="*/ 1537710 w 2389712"/>
              <a:gd name="connsiteY7" fmla="*/ 878035 h 1557339"/>
              <a:gd name="connsiteX8" fmla="*/ 1195910 w 2389712"/>
              <a:gd name="connsiteY8" fmla="*/ 17428 h 1557339"/>
              <a:gd name="connsiteX9" fmla="*/ 521783 w 2389712"/>
              <a:gd name="connsiteY9" fmla="*/ 364567 h 1557339"/>
              <a:gd name="connsiteX10" fmla="*/ 1028700 w 2389712"/>
              <a:gd name="connsiteY10" fmla="*/ 909639 h 1557339"/>
              <a:gd name="connsiteX11" fmla="*/ 0 w 2389712"/>
              <a:gd name="connsiteY11" fmla="*/ 681039 h 1557339"/>
              <a:gd name="connsiteX12" fmla="*/ 590550 w 2389712"/>
              <a:gd name="connsiteY12" fmla="*/ 1557339 h 1557339"/>
              <a:gd name="connsiteX0" fmla="*/ 590550 w 2389822"/>
              <a:gd name="connsiteY0" fmla="*/ 1557339 h 1557339"/>
              <a:gd name="connsiteX1" fmla="*/ 1960576 w 2389822"/>
              <a:gd name="connsiteY1" fmla="*/ 1510542 h 1557339"/>
              <a:gd name="connsiteX2" fmla="*/ 2384564 w 2389822"/>
              <a:gd name="connsiteY2" fmla="*/ 1040919 h 1557339"/>
              <a:gd name="connsiteX3" fmla="*/ 1846694 w 2389822"/>
              <a:gd name="connsiteY3" fmla="*/ 818683 h 1557339"/>
              <a:gd name="connsiteX4" fmla="*/ 2144446 w 2389822"/>
              <a:gd name="connsiteY4" fmla="*/ 775628 h 1557339"/>
              <a:gd name="connsiteX5" fmla="*/ 2047875 w 2389822"/>
              <a:gd name="connsiteY5" fmla="*/ 395289 h 1557339"/>
              <a:gd name="connsiteX6" fmla="*/ 1597007 w 2389822"/>
              <a:gd name="connsiteY6" fmla="*/ 370953 h 1557339"/>
              <a:gd name="connsiteX7" fmla="*/ 1537710 w 2389822"/>
              <a:gd name="connsiteY7" fmla="*/ 878035 h 1557339"/>
              <a:gd name="connsiteX8" fmla="*/ 1195910 w 2389822"/>
              <a:gd name="connsiteY8" fmla="*/ 17428 h 1557339"/>
              <a:gd name="connsiteX9" fmla="*/ 521783 w 2389822"/>
              <a:gd name="connsiteY9" fmla="*/ 364567 h 1557339"/>
              <a:gd name="connsiteX10" fmla="*/ 1028700 w 2389822"/>
              <a:gd name="connsiteY10" fmla="*/ 909639 h 1557339"/>
              <a:gd name="connsiteX11" fmla="*/ 0 w 2389822"/>
              <a:gd name="connsiteY11" fmla="*/ 681039 h 1557339"/>
              <a:gd name="connsiteX12" fmla="*/ 590550 w 2389822"/>
              <a:gd name="connsiteY12" fmla="*/ 1557339 h 1557339"/>
              <a:gd name="connsiteX0" fmla="*/ 590550 w 2396855"/>
              <a:gd name="connsiteY0" fmla="*/ 1557339 h 1557339"/>
              <a:gd name="connsiteX1" fmla="*/ 1960576 w 2396855"/>
              <a:gd name="connsiteY1" fmla="*/ 1510542 h 1557339"/>
              <a:gd name="connsiteX2" fmla="*/ 2384564 w 2396855"/>
              <a:gd name="connsiteY2" fmla="*/ 1040919 h 1557339"/>
              <a:gd name="connsiteX3" fmla="*/ 1846694 w 2396855"/>
              <a:gd name="connsiteY3" fmla="*/ 818683 h 1557339"/>
              <a:gd name="connsiteX4" fmla="*/ 2144446 w 2396855"/>
              <a:gd name="connsiteY4" fmla="*/ 775628 h 1557339"/>
              <a:gd name="connsiteX5" fmla="*/ 2047875 w 2396855"/>
              <a:gd name="connsiteY5" fmla="*/ 395289 h 1557339"/>
              <a:gd name="connsiteX6" fmla="*/ 1597007 w 2396855"/>
              <a:gd name="connsiteY6" fmla="*/ 370953 h 1557339"/>
              <a:gd name="connsiteX7" fmla="*/ 1537710 w 2396855"/>
              <a:gd name="connsiteY7" fmla="*/ 878035 h 1557339"/>
              <a:gd name="connsiteX8" fmla="*/ 1195910 w 2396855"/>
              <a:gd name="connsiteY8" fmla="*/ 17428 h 1557339"/>
              <a:gd name="connsiteX9" fmla="*/ 521783 w 2396855"/>
              <a:gd name="connsiteY9" fmla="*/ 364567 h 1557339"/>
              <a:gd name="connsiteX10" fmla="*/ 1028700 w 2396855"/>
              <a:gd name="connsiteY10" fmla="*/ 909639 h 1557339"/>
              <a:gd name="connsiteX11" fmla="*/ 0 w 2396855"/>
              <a:gd name="connsiteY11" fmla="*/ 681039 h 1557339"/>
              <a:gd name="connsiteX12" fmla="*/ 590550 w 2396855"/>
              <a:gd name="connsiteY12" fmla="*/ 1557339 h 1557339"/>
              <a:gd name="connsiteX0" fmla="*/ 590550 w 2396855"/>
              <a:gd name="connsiteY0" fmla="*/ 1513607 h 1513607"/>
              <a:gd name="connsiteX1" fmla="*/ 1960576 w 2396855"/>
              <a:gd name="connsiteY1" fmla="*/ 1510542 h 1513607"/>
              <a:gd name="connsiteX2" fmla="*/ 2384564 w 2396855"/>
              <a:gd name="connsiteY2" fmla="*/ 1040919 h 1513607"/>
              <a:gd name="connsiteX3" fmla="*/ 1846694 w 2396855"/>
              <a:gd name="connsiteY3" fmla="*/ 818683 h 1513607"/>
              <a:gd name="connsiteX4" fmla="*/ 2144446 w 2396855"/>
              <a:gd name="connsiteY4" fmla="*/ 775628 h 1513607"/>
              <a:gd name="connsiteX5" fmla="*/ 2047875 w 2396855"/>
              <a:gd name="connsiteY5" fmla="*/ 395289 h 1513607"/>
              <a:gd name="connsiteX6" fmla="*/ 1597007 w 2396855"/>
              <a:gd name="connsiteY6" fmla="*/ 370953 h 1513607"/>
              <a:gd name="connsiteX7" fmla="*/ 1537710 w 2396855"/>
              <a:gd name="connsiteY7" fmla="*/ 878035 h 1513607"/>
              <a:gd name="connsiteX8" fmla="*/ 1195910 w 2396855"/>
              <a:gd name="connsiteY8" fmla="*/ 17428 h 1513607"/>
              <a:gd name="connsiteX9" fmla="*/ 521783 w 2396855"/>
              <a:gd name="connsiteY9" fmla="*/ 364567 h 1513607"/>
              <a:gd name="connsiteX10" fmla="*/ 1028700 w 2396855"/>
              <a:gd name="connsiteY10" fmla="*/ 909639 h 1513607"/>
              <a:gd name="connsiteX11" fmla="*/ 0 w 2396855"/>
              <a:gd name="connsiteY11" fmla="*/ 681039 h 1513607"/>
              <a:gd name="connsiteX12" fmla="*/ 590550 w 2396855"/>
              <a:gd name="connsiteY12" fmla="*/ 1513607 h 1513607"/>
              <a:gd name="connsiteX0" fmla="*/ 602477 w 2396855"/>
              <a:gd name="connsiteY0" fmla="*/ 1517583 h 1517583"/>
              <a:gd name="connsiteX1" fmla="*/ 1960576 w 2396855"/>
              <a:gd name="connsiteY1" fmla="*/ 1510542 h 1517583"/>
              <a:gd name="connsiteX2" fmla="*/ 2384564 w 2396855"/>
              <a:gd name="connsiteY2" fmla="*/ 1040919 h 1517583"/>
              <a:gd name="connsiteX3" fmla="*/ 1846694 w 2396855"/>
              <a:gd name="connsiteY3" fmla="*/ 818683 h 1517583"/>
              <a:gd name="connsiteX4" fmla="*/ 2144446 w 2396855"/>
              <a:gd name="connsiteY4" fmla="*/ 775628 h 1517583"/>
              <a:gd name="connsiteX5" fmla="*/ 2047875 w 2396855"/>
              <a:gd name="connsiteY5" fmla="*/ 395289 h 1517583"/>
              <a:gd name="connsiteX6" fmla="*/ 1597007 w 2396855"/>
              <a:gd name="connsiteY6" fmla="*/ 370953 h 1517583"/>
              <a:gd name="connsiteX7" fmla="*/ 1537710 w 2396855"/>
              <a:gd name="connsiteY7" fmla="*/ 878035 h 1517583"/>
              <a:gd name="connsiteX8" fmla="*/ 1195910 w 2396855"/>
              <a:gd name="connsiteY8" fmla="*/ 17428 h 1517583"/>
              <a:gd name="connsiteX9" fmla="*/ 521783 w 2396855"/>
              <a:gd name="connsiteY9" fmla="*/ 364567 h 1517583"/>
              <a:gd name="connsiteX10" fmla="*/ 1028700 w 2396855"/>
              <a:gd name="connsiteY10" fmla="*/ 909639 h 1517583"/>
              <a:gd name="connsiteX11" fmla="*/ 0 w 2396855"/>
              <a:gd name="connsiteY11" fmla="*/ 681039 h 1517583"/>
              <a:gd name="connsiteX12" fmla="*/ 602477 w 2396855"/>
              <a:gd name="connsiteY12" fmla="*/ 1517583 h 1517583"/>
              <a:gd name="connsiteX0" fmla="*/ 602477 w 2396855"/>
              <a:gd name="connsiteY0" fmla="*/ 1517583 h 1517583"/>
              <a:gd name="connsiteX1" fmla="*/ 1960576 w 2396855"/>
              <a:gd name="connsiteY1" fmla="*/ 1510542 h 1517583"/>
              <a:gd name="connsiteX2" fmla="*/ 2384564 w 2396855"/>
              <a:gd name="connsiteY2" fmla="*/ 1040919 h 1517583"/>
              <a:gd name="connsiteX3" fmla="*/ 1846694 w 2396855"/>
              <a:gd name="connsiteY3" fmla="*/ 818683 h 1517583"/>
              <a:gd name="connsiteX4" fmla="*/ 2144446 w 2396855"/>
              <a:gd name="connsiteY4" fmla="*/ 775628 h 1517583"/>
              <a:gd name="connsiteX5" fmla="*/ 2047875 w 2396855"/>
              <a:gd name="connsiteY5" fmla="*/ 395289 h 1517583"/>
              <a:gd name="connsiteX6" fmla="*/ 1597007 w 2396855"/>
              <a:gd name="connsiteY6" fmla="*/ 370953 h 1517583"/>
              <a:gd name="connsiteX7" fmla="*/ 1537710 w 2396855"/>
              <a:gd name="connsiteY7" fmla="*/ 878035 h 1517583"/>
              <a:gd name="connsiteX8" fmla="*/ 1195910 w 2396855"/>
              <a:gd name="connsiteY8" fmla="*/ 17428 h 1517583"/>
              <a:gd name="connsiteX9" fmla="*/ 521783 w 2396855"/>
              <a:gd name="connsiteY9" fmla="*/ 364567 h 1517583"/>
              <a:gd name="connsiteX10" fmla="*/ 1028700 w 2396855"/>
              <a:gd name="connsiteY10" fmla="*/ 909639 h 1517583"/>
              <a:gd name="connsiteX11" fmla="*/ 0 w 2396855"/>
              <a:gd name="connsiteY11" fmla="*/ 681039 h 1517583"/>
              <a:gd name="connsiteX12" fmla="*/ 602477 w 2396855"/>
              <a:gd name="connsiteY12" fmla="*/ 1517583 h 1517583"/>
              <a:gd name="connsiteX0" fmla="*/ 622355 w 2416733"/>
              <a:gd name="connsiteY0" fmla="*/ 1517583 h 1517583"/>
              <a:gd name="connsiteX1" fmla="*/ 1980454 w 2416733"/>
              <a:gd name="connsiteY1" fmla="*/ 1510542 h 1517583"/>
              <a:gd name="connsiteX2" fmla="*/ 2404442 w 2416733"/>
              <a:gd name="connsiteY2" fmla="*/ 1040919 h 1517583"/>
              <a:gd name="connsiteX3" fmla="*/ 1866572 w 2416733"/>
              <a:gd name="connsiteY3" fmla="*/ 818683 h 1517583"/>
              <a:gd name="connsiteX4" fmla="*/ 2164324 w 2416733"/>
              <a:gd name="connsiteY4" fmla="*/ 775628 h 1517583"/>
              <a:gd name="connsiteX5" fmla="*/ 2067753 w 2416733"/>
              <a:gd name="connsiteY5" fmla="*/ 395289 h 1517583"/>
              <a:gd name="connsiteX6" fmla="*/ 1616885 w 2416733"/>
              <a:gd name="connsiteY6" fmla="*/ 370953 h 1517583"/>
              <a:gd name="connsiteX7" fmla="*/ 1557588 w 2416733"/>
              <a:gd name="connsiteY7" fmla="*/ 878035 h 1517583"/>
              <a:gd name="connsiteX8" fmla="*/ 1215788 w 2416733"/>
              <a:gd name="connsiteY8" fmla="*/ 17428 h 1517583"/>
              <a:gd name="connsiteX9" fmla="*/ 541661 w 2416733"/>
              <a:gd name="connsiteY9" fmla="*/ 364567 h 1517583"/>
              <a:gd name="connsiteX10" fmla="*/ 1048578 w 2416733"/>
              <a:gd name="connsiteY10" fmla="*/ 909639 h 1517583"/>
              <a:gd name="connsiteX11" fmla="*/ 0 w 2416733"/>
              <a:gd name="connsiteY11" fmla="*/ 681039 h 1517583"/>
              <a:gd name="connsiteX12" fmla="*/ 622355 w 2416733"/>
              <a:gd name="connsiteY12" fmla="*/ 1517583 h 1517583"/>
              <a:gd name="connsiteX0" fmla="*/ 695331 w 2489709"/>
              <a:gd name="connsiteY0" fmla="*/ 1517583 h 1517583"/>
              <a:gd name="connsiteX1" fmla="*/ 2053430 w 2489709"/>
              <a:gd name="connsiteY1" fmla="*/ 1510542 h 1517583"/>
              <a:gd name="connsiteX2" fmla="*/ 2477418 w 2489709"/>
              <a:gd name="connsiteY2" fmla="*/ 1040919 h 1517583"/>
              <a:gd name="connsiteX3" fmla="*/ 1939548 w 2489709"/>
              <a:gd name="connsiteY3" fmla="*/ 818683 h 1517583"/>
              <a:gd name="connsiteX4" fmla="*/ 2237300 w 2489709"/>
              <a:gd name="connsiteY4" fmla="*/ 775628 h 1517583"/>
              <a:gd name="connsiteX5" fmla="*/ 2140729 w 2489709"/>
              <a:gd name="connsiteY5" fmla="*/ 395289 h 1517583"/>
              <a:gd name="connsiteX6" fmla="*/ 1689861 w 2489709"/>
              <a:gd name="connsiteY6" fmla="*/ 370953 h 1517583"/>
              <a:gd name="connsiteX7" fmla="*/ 1630564 w 2489709"/>
              <a:gd name="connsiteY7" fmla="*/ 878035 h 1517583"/>
              <a:gd name="connsiteX8" fmla="*/ 1288764 w 2489709"/>
              <a:gd name="connsiteY8" fmla="*/ 17428 h 1517583"/>
              <a:gd name="connsiteX9" fmla="*/ 614637 w 2489709"/>
              <a:gd name="connsiteY9" fmla="*/ 364567 h 1517583"/>
              <a:gd name="connsiteX10" fmla="*/ 1121554 w 2489709"/>
              <a:gd name="connsiteY10" fmla="*/ 909639 h 1517583"/>
              <a:gd name="connsiteX11" fmla="*/ 72976 w 2489709"/>
              <a:gd name="connsiteY11" fmla="*/ 681039 h 1517583"/>
              <a:gd name="connsiteX12" fmla="*/ 695331 w 2489709"/>
              <a:gd name="connsiteY12" fmla="*/ 1517583 h 1517583"/>
              <a:gd name="connsiteX0" fmla="*/ 690276 w 2484654"/>
              <a:gd name="connsiteY0" fmla="*/ 1517583 h 1517676"/>
              <a:gd name="connsiteX1" fmla="*/ 2048375 w 2484654"/>
              <a:gd name="connsiteY1" fmla="*/ 1510542 h 1517676"/>
              <a:gd name="connsiteX2" fmla="*/ 2472363 w 2484654"/>
              <a:gd name="connsiteY2" fmla="*/ 1040919 h 1517676"/>
              <a:gd name="connsiteX3" fmla="*/ 1934493 w 2484654"/>
              <a:gd name="connsiteY3" fmla="*/ 818683 h 1517676"/>
              <a:gd name="connsiteX4" fmla="*/ 2232245 w 2484654"/>
              <a:gd name="connsiteY4" fmla="*/ 775628 h 1517676"/>
              <a:gd name="connsiteX5" fmla="*/ 2135674 w 2484654"/>
              <a:gd name="connsiteY5" fmla="*/ 395289 h 1517676"/>
              <a:gd name="connsiteX6" fmla="*/ 1684806 w 2484654"/>
              <a:gd name="connsiteY6" fmla="*/ 370953 h 1517676"/>
              <a:gd name="connsiteX7" fmla="*/ 1625509 w 2484654"/>
              <a:gd name="connsiteY7" fmla="*/ 878035 h 1517676"/>
              <a:gd name="connsiteX8" fmla="*/ 1283709 w 2484654"/>
              <a:gd name="connsiteY8" fmla="*/ 17428 h 1517676"/>
              <a:gd name="connsiteX9" fmla="*/ 609582 w 2484654"/>
              <a:gd name="connsiteY9" fmla="*/ 364567 h 1517676"/>
              <a:gd name="connsiteX10" fmla="*/ 1116499 w 2484654"/>
              <a:gd name="connsiteY10" fmla="*/ 909639 h 1517676"/>
              <a:gd name="connsiteX11" fmla="*/ 67921 w 2484654"/>
              <a:gd name="connsiteY11" fmla="*/ 681039 h 1517676"/>
              <a:gd name="connsiteX12" fmla="*/ 690276 w 2484654"/>
              <a:gd name="connsiteY12" fmla="*/ 1517583 h 1517676"/>
              <a:gd name="connsiteX0" fmla="*/ 711626 w 2506004"/>
              <a:gd name="connsiteY0" fmla="*/ 1517583 h 1517690"/>
              <a:gd name="connsiteX1" fmla="*/ 2069725 w 2506004"/>
              <a:gd name="connsiteY1" fmla="*/ 1510542 h 1517690"/>
              <a:gd name="connsiteX2" fmla="*/ 2493713 w 2506004"/>
              <a:gd name="connsiteY2" fmla="*/ 1040919 h 1517690"/>
              <a:gd name="connsiteX3" fmla="*/ 1955843 w 2506004"/>
              <a:gd name="connsiteY3" fmla="*/ 818683 h 1517690"/>
              <a:gd name="connsiteX4" fmla="*/ 2253595 w 2506004"/>
              <a:gd name="connsiteY4" fmla="*/ 775628 h 1517690"/>
              <a:gd name="connsiteX5" fmla="*/ 2157024 w 2506004"/>
              <a:gd name="connsiteY5" fmla="*/ 395289 h 1517690"/>
              <a:gd name="connsiteX6" fmla="*/ 1706156 w 2506004"/>
              <a:gd name="connsiteY6" fmla="*/ 370953 h 1517690"/>
              <a:gd name="connsiteX7" fmla="*/ 1646859 w 2506004"/>
              <a:gd name="connsiteY7" fmla="*/ 878035 h 1517690"/>
              <a:gd name="connsiteX8" fmla="*/ 1305059 w 2506004"/>
              <a:gd name="connsiteY8" fmla="*/ 17428 h 1517690"/>
              <a:gd name="connsiteX9" fmla="*/ 630932 w 2506004"/>
              <a:gd name="connsiteY9" fmla="*/ 364567 h 1517690"/>
              <a:gd name="connsiteX10" fmla="*/ 1137849 w 2506004"/>
              <a:gd name="connsiteY10" fmla="*/ 909639 h 1517690"/>
              <a:gd name="connsiteX11" fmla="*/ 65417 w 2506004"/>
              <a:gd name="connsiteY11" fmla="*/ 740674 h 1517690"/>
              <a:gd name="connsiteX12" fmla="*/ 711626 w 2506004"/>
              <a:gd name="connsiteY12" fmla="*/ 1517583 h 1517690"/>
              <a:gd name="connsiteX0" fmla="*/ 677110 w 2471488"/>
              <a:gd name="connsiteY0" fmla="*/ 1517583 h 1517661"/>
              <a:gd name="connsiteX1" fmla="*/ 2035209 w 2471488"/>
              <a:gd name="connsiteY1" fmla="*/ 1510542 h 1517661"/>
              <a:gd name="connsiteX2" fmla="*/ 2459197 w 2471488"/>
              <a:gd name="connsiteY2" fmla="*/ 1040919 h 1517661"/>
              <a:gd name="connsiteX3" fmla="*/ 1921327 w 2471488"/>
              <a:gd name="connsiteY3" fmla="*/ 818683 h 1517661"/>
              <a:gd name="connsiteX4" fmla="*/ 2219079 w 2471488"/>
              <a:gd name="connsiteY4" fmla="*/ 775628 h 1517661"/>
              <a:gd name="connsiteX5" fmla="*/ 2122508 w 2471488"/>
              <a:gd name="connsiteY5" fmla="*/ 395289 h 1517661"/>
              <a:gd name="connsiteX6" fmla="*/ 1671640 w 2471488"/>
              <a:gd name="connsiteY6" fmla="*/ 370953 h 1517661"/>
              <a:gd name="connsiteX7" fmla="*/ 1612343 w 2471488"/>
              <a:gd name="connsiteY7" fmla="*/ 878035 h 1517661"/>
              <a:gd name="connsiteX8" fmla="*/ 1270543 w 2471488"/>
              <a:gd name="connsiteY8" fmla="*/ 17428 h 1517661"/>
              <a:gd name="connsiteX9" fmla="*/ 596416 w 2471488"/>
              <a:gd name="connsiteY9" fmla="*/ 364567 h 1517661"/>
              <a:gd name="connsiteX10" fmla="*/ 1103333 w 2471488"/>
              <a:gd name="connsiteY10" fmla="*/ 909639 h 1517661"/>
              <a:gd name="connsiteX11" fmla="*/ 30901 w 2471488"/>
              <a:gd name="connsiteY11" fmla="*/ 740674 h 1517661"/>
              <a:gd name="connsiteX12" fmla="*/ 677110 w 2471488"/>
              <a:gd name="connsiteY12" fmla="*/ 1517583 h 1517661"/>
              <a:gd name="connsiteX0" fmla="*/ 693833 w 2488211"/>
              <a:gd name="connsiteY0" fmla="*/ 1517583 h 1517698"/>
              <a:gd name="connsiteX1" fmla="*/ 2051932 w 2488211"/>
              <a:gd name="connsiteY1" fmla="*/ 1510542 h 1517698"/>
              <a:gd name="connsiteX2" fmla="*/ 2475920 w 2488211"/>
              <a:gd name="connsiteY2" fmla="*/ 1040919 h 1517698"/>
              <a:gd name="connsiteX3" fmla="*/ 1938050 w 2488211"/>
              <a:gd name="connsiteY3" fmla="*/ 818683 h 1517698"/>
              <a:gd name="connsiteX4" fmla="*/ 2235802 w 2488211"/>
              <a:gd name="connsiteY4" fmla="*/ 775628 h 1517698"/>
              <a:gd name="connsiteX5" fmla="*/ 2139231 w 2488211"/>
              <a:gd name="connsiteY5" fmla="*/ 395289 h 1517698"/>
              <a:gd name="connsiteX6" fmla="*/ 1688363 w 2488211"/>
              <a:gd name="connsiteY6" fmla="*/ 370953 h 1517698"/>
              <a:gd name="connsiteX7" fmla="*/ 1629066 w 2488211"/>
              <a:gd name="connsiteY7" fmla="*/ 878035 h 1517698"/>
              <a:gd name="connsiteX8" fmla="*/ 1287266 w 2488211"/>
              <a:gd name="connsiteY8" fmla="*/ 17428 h 1517698"/>
              <a:gd name="connsiteX9" fmla="*/ 613139 w 2488211"/>
              <a:gd name="connsiteY9" fmla="*/ 364567 h 1517698"/>
              <a:gd name="connsiteX10" fmla="*/ 1120056 w 2488211"/>
              <a:gd name="connsiteY10" fmla="*/ 909639 h 1517698"/>
              <a:gd name="connsiteX11" fmla="*/ 47624 w 2488211"/>
              <a:gd name="connsiteY11" fmla="*/ 740674 h 1517698"/>
              <a:gd name="connsiteX12" fmla="*/ 693833 w 2488211"/>
              <a:gd name="connsiteY12" fmla="*/ 1517583 h 1517698"/>
              <a:gd name="connsiteX0" fmla="*/ 715719 w 2510097"/>
              <a:gd name="connsiteY0" fmla="*/ 1517583 h 1517698"/>
              <a:gd name="connsiteX1" fmla="*/ 2073818 w 2510097"/>
              <a:gd name="connsiteY1" fmla="*/ 1510542 h 1517698"/>
              <a:gd name="connsiteX2" fmla="*/ 2497806 w 2510097"/>
              <a:gd name="connsiteY2" fmla="*/ 1040919 h 1517698"/>
              <a:gd name="connsiteX3" fmla="*/ 1959936 w 2510097"/>
              <a:gd name="connsiteY3" fmla="*/ 818683 h 1517698"/>
              <a:gd name="connsiteX4" fmla="*/ 2257688 w 2510097"/>
              <a:gd name="connsiteY4" fmla="*/ 775628 h 1517698"/>
              <a:gd name="connsiteX5" fmla="*/ 2161117 w 2510097"/>
              <a:gd name="connsiteY5" fmla="*/ 395289 h 1517698"/>
              <a:gd name="connsiteX6" fmla="*/ 1710249 w 2510097"/>
              <a:gd name="connsiteY6" fmla="*/ 370953 h 1517698"/>
              <a:gd name="connsiteX7" fmla="*/ 1650952 w 2510097"/>
              <a:gd name="connsiteY7" fmla="*/ 878035 h 1517698"/>
              <a:gd name="connsiteX8" fmla="*/ 1309152 w 2510097"/>
              <a:gd name="connsiteY8" fmla="*/ 17428 h 1517698"/>
              <a:gd name="connsiteX9" fmla="*/ 635025 w 2510097"/>
              <a:gd name="connsiteY9" fmla="*/ 364567 h 1517698"/>
              <a:gd name="connsiteX10" fmla="*/ 1141942 w 2510097"/>
              <a:gd name="connsiteY10" fmla="*/ 909639 h 1517698"/>
              <a:gd name="connsiteX11" fmla="*/ 45656 w 2510097"/>
              <a:gd name="connsiteY11" fmla="*/ 740674 h 1517698"/>
              <a:gd name="connsiteX12" fmla="*/ 715719 w 2510097"/>
              <a:gd name="connsiteY12" fmla="*/ 1517583 h 1517698"/>
              <a:gd name="connsiteX0" fmla="*/ 693150 w 2487528"/>
              <a:gd name="connsiteY0" fmla="*/ 1517583 h 1517683"/>
              <a:gd name="connsiteX1" fmla="*/ 2051249 w 2487528"/>
              <a:gd name="connsiteY1" fmla="*/ 1510542 h 1517683"/>
              <a:gd name="connsiteX2" fmla="*/ 2475237 w 2487528"/>
              <a:gd name="connsiteY2" fmla="*/ 1040919 h 1517683"/>
              <a:gd name="connsiteX3" fmla="*/ 1937367 w 2487528"/>
              <a:gd name="connsiteY3" fmla="*/ 818683 h 1517683"/>
              <a:gd name="connsiteX4" fmla="*/ 2235119 w 2487528"/>
              <a:gd name="connsiteY4" fmla="*/ 775628 h 1517683"/>
              <a:gd name="connsiteX5" fmla="*/ 2138548 w 2487528"/>
              <a:gd name="connsiteY5" fmla="*/ 395289 h 1517683"/>
              <a:gd name="connsiteX6" fmla="*/ 1687680 w 2487528"/>
              <a:gd name="connsiteY6" fmla="*/ 370953 h 1517683"/>
              <a:gd name="connsiteX7" fmla="*/ 1628383 w 2487528"/>
              <a:gd name="connsiteY7" fmla="*/ 878035 h 1517683"/>
              <a:gd name="connsiteX8" fmla="*/ 1286583 w 2487528"/>
              <a:gd name="connsiteY8" fmla="*/ 17428 h 1517683"/>
              <a:gd name="connsiteX9" fmla="*/ 612456 w 2487528"/>
              <a:gd name="connsiteY9" fmla="*/ 364567 h 1517683"/>
              <a:gd name="connsiteX10" fmla="*/ 1119373 w 2487528"/>
              <a:gd name="connsiteY10" fmla="*/ 909639 h 1517683"/>
              <a:gd name="connsiteX11" fmla="*/ 23087 w 2487528"/>
              <a:gd name="connsiteY11" fmla="*/ 740674 h 1517683"/>
              <a:gd name="connsiteX12" fmla="*/ 693150 w 2487528"/>
              <a:gd name="connsiteY12"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3171 w 2491326"/>
              <a:gd name="connsiteY10" fmla="*/ 909639 h 1517683"/>
              <a:gd name="connsiteX11" fmla="*/ 26885 w 2491326"/>
              <a:gd name="connsiteY11" fmla="*/ 740674 h 1517683"/>
              <a:gd name="connsiteX12" fmla="*/ 696948 w 2491326"/>
              <a:gd name="connsiteY12"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3171 w 2491326"/>
              <a:gd name="connsiteY10" fmla="*/ 909639 h 1517683"/>
              <a:gd name="connsiteX11" fmla="*/ 26885 w 2491326"/>
              <a:gd name="connsiteY11" fmla="*/ 740674 h 1517683"/>
              <a:gd name="connsiteX12" fmla="*/ 696948 w 2491326"/>
              <a:gd name="connsiteY12"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3171 w 2491326"/>
              <a:gd name="connsiteY10" fmla="*/ 909639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3171 w 2491326"/>
              <a:gd name="connsiteY10" fmla="*/ 909639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3171 w 2491326"/>
              <a:gd name="connsiteY10" fmla="*/ 909639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3171 w 2491326"/>
              <a:gd name="connsiteY10" fmla="*/ 909639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3171 w 2491326"/>
              <a:gd name="connsiteY10" fmla="*/ 909639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3171 w 2491326"/>
              <a:gd name="connsiteY10" fmla="*/ 909639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07268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07268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07268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07268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07268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07268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 name="connsiteX0" fmla="*/ 696948 w 2491326"/>
              <a:gd name="connsiteY0" fmla="*/ 1517583 h 1517683"/>
              <a:gd name="connsiteX1" fmla="*/ 2055047 w 2491326"/>
              <a:gd name="connsiteY1" fmla="*/ 1510542 h 1517683"/>
              <a:gd name="connsiteX2" fmla="*/ 2479035 w 2491326"/>
              <a:gd name="connsiteY2" fmla="*/ 1040919 h 1517683"/>
              <a:gd name="connsiteX3" fmla="*/ 1941165 w 2491326"/>
              <a:gd name="connsiteY3" fmla="*/ 818683 h 1517683"/>
              <a:gd name="connsiteX4" fmla="*/ 2238917 w 2491326"/>
              <a:gd name="connsiteY4" fmla="*/ 775628 h 1517683"/>
              <a:gd name="connsiteX5" fmla="*/ 2142346 w 2491326"/>
              <a:gd name="connsiteY5" fmla="*/ 395289 h 1517683"/>
              <a:gd name="connsiteX6" fmla="*/ 1691478 w 2491326"/>
              <a:gd name="connsiteY6" fmla="*/ 370953 h 1517683"/>
              <a:gd name="connsiteX7" fmla="*/ 1632181 w 2491326"/>
              <a:gd name="connsiteY7" fmla="*/ 878035 h 1517683"/>
              <a:gd name="connsiteX8" fmla="*/ 1290381 w 2491326"/>
              <a:gd name="connsiteY8" fmla="*/ 17428 h 1517683"/>
              <a:gd name="connsiteX9" fmla="*/ 616254 w 2491326"/>
              <a:gd name="connsiteY9" fmla="*/ 364567 h 1517683"/>
              <a:gd name="connsiteX10" fmla="*/ 1127147 w 2491326"/>
              <a:gd name="connsiteY10" fmla="*/ 794345 h 1517683"/>
              <a:gd name="connsiteX11" fmla="*/ 609565 w 2491326"/>
              <a:gd name="connsiteY11" fmla="*/ 367791 h 1517683"/>
              <a:gd name="connsiteX12" fmla="*/ 26885 w 2491326"/>
              <a:gd name="connsiteY12" fmla="*/ 740674 h 1517683"/>
              <a:gd name="connsiteX13" fmla="*/ 696948 w 2491326"/>
              <a:gd name="connsiteY13" fmla="*/ 1517583 h 151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91326" h="1517683">
                <a:moveTo>
                  <a:pt x="696948" y="1517583"/>
                </a:moveTo>
                <a:lnTo>
                  <a:pt x="2055047" y="1510542"/>
                </a:lnTo>
                <a:cubicBezTo>
                  <a:pt x="2429615" y="1503751"/>
                  <a:pt x="2529862" y="1262395"/>
                  <a:pt x="2479035" y="1040919"/>
                </a:cubicBezTo>
                <a:cubicBezTo>
                  <a:pt x="2409740" y="752156"/>
                  <a:pt x="2054193" y="705906"/>
                  <a:pt x="1941165" y="818683"/>
                </a:cubicBezTo>
                <a:cubicBezTo>
                  <a:pt x="2001609" y="758477"/>
                  <a:pt x="2155153" y="753674"/>
                  <a:pt x="2238917" y="775628"/>
                </a:cubicBezTo>
                <a:cubicBezTo>
                  <a:pt x="2283019" y="710348"/>
                  <a:pt x="2245581" y="472540"/>
                  <a:pt x="2142346" y="395289"/>
                </a:cubicBezTo>
                <a:cubicBezTo>
                  <a:pt x="2044729" y="314397"/>
                  <a:pt x="1868195" y="252211"/>
                  <a:pt x="1691478" y="370953"/>
                </a:cubicBezTo>
                <a:cubicBezTo>
                  <a:pt x="1726329" y="510029"/>
                  <a:pt x="1729467" y="707246"/>
                  <a:pt x="1632181" y="878035"/>
                </a:cubicBezTo>
                <a:cubicBezTo>
                  <a:pt x="1782525" y="628164"/>
                  <a:pt x="1779588" y="188015"/>
                  <a:pt x="1290381" y="17428"/>
                </a:cubicBezTo>
                <a:cubicBezTo>
                  <a:pt x="1048053" y="-57138"/>
                  <a:pt x="678873" y="116715"/>
                  <a:pt x="616254" y="364567"/>
                </a:cubicBezTo>
                <a:cubicBezTo>
                  <a:pt x="801129" y="403135"/>
                  <a:pt x="1029735" y="461579"/>
                  <a:pt x="1127147" y="794345"/>
                </a:cubicBezTo>
                <a:cubicBezTo>
                  <a:pt x="1070372" y="588809"/>
                  <a:pt x="907572" y="395952"/>
                  <a:pt x="609565" y="367791"/>
                </a:cubicBezTo>
                <a:cubicBezTo>
                  <a:pt x="363240" y="347581"/>
                  <a:pt x="99786" y="553680"/>
                  <a:pt x="26885" y="740674"/>
                </a:cubicBezTo>
                <a:cubicBezTo>
                  <a:pt x="-86365" y="1122891"/>
                  <a:pt x="162167" y="1524982"/>
                  <a:pt x="696948" y="1517583"/>
                </a:cubicBezTo>
                <a:close/>
              </a:path>
            </a:pathLst>
          </a:custGeom>
          <a:noFill/>
          <a:ln w="508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48" name="Rectangle 19">
            <a:extLst>
              <a:ext uri="{FF2B5EF4-FFF2-40B4-BE49-F238E27FC236}">
                <a16:creationId xmlns:a16="http://schemas.microsoft.com/office/drawing/2014/main" id="{15250868-2C9D-4B71-90FE-A54F9765BB56}"/>
              </a:ext>
            </a:extLst>
          </p:cNvPr>
          <p:cNvSpPr>
            <a:spLocks noChangeAspect="1"/>
          </p:cNvSpPr>
          <p:nvPr/>
        </p:nvSpPr>
        <p:spPr>
          <a:xfrm>
            <a:off x="9290199" y="3541166"/>
            <a:ext cx="162933" cy="337413"/>
          </a:xfrm>
          <a:custGeom>
            <a:avLst/>
            <a:gdLst/>
            <a:ahLst/>
            <a:cxnLst/>
            <a:rect l="l" t="t" r="r" b="b"/>
            <a:pathLst>
              <a:path w="162932" h="337413">
                <a:moveTo>
                  <a:pt x="0" y="0"/>
                </a:moveTo>
                <a:lnTo>
                  <a:pt x="156157" y="0"/>
                </a:lnTo>
                <a:cubicBezTo>
                  <a:pt x="159876" y="12458"/>
                  <a:pt x="161254" y="25406"/>
                  <a:pt x="161930" y="38541"/>
                </a:cubicBezTo>
                <a:lnTo>
                  <a:pt x="162932" y="38541"/>
                </a:lnTo>
                <a:lnTo>
                  <a:pt x="162932" y="58380"/>
                </a:lnTo>
                <a:lnTo>
                  <a:pt x="162932" y="337413"/>
                </a:lnTo>
                <a:lnTo>
                  <a:pt x="9481" y="337413"/>
                </a:lnTo>
                <a:lnTo>
                  <a:pt x="9481" y="248768"/>
                </a:lnTo>
                <a:lnTo>
                  <a:pt x="103586" y="248830"/>
                </a:lnTo>
                <a:cubicBezTo>
                  <a:pt x="103586" y="207245"/>
                  <a:pt x="63539" y="172349"/>
                  <a:pt x="9481" y="163097"/>
                </a:cubicBezTo>
                <a:lnTo>
                  <a:pt x="9481" y="58380"/>
                </a:lnTo>
                <a:lnTo>
                  <a:pt x="9289" y="58380"/>
                </a:lnTo>
                <a:cubicBezTo>
                  <a:pt x="9289" y="38017"/>
                  <a:pt x="6378" y="18333"/>
                  <a:pt x="0" y="0"/>
                </a:cubicBezTo>
                <a:close/>
              </a:path>
            </a:pathLst>
          </a:cu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49" name="Rectangle 19">
            <a:extLst>
              <a:ext uri="{FF2B5EF4-FFF2-40B4-BE49-F238E27FC236}">
                <a16:creationId xmlns:a16="http://schemas.microsoft.com/office/drawing/2014/main" id="{67D430AF-9481-4FB7-80A1-4088DD64F43D}"/>
              </a:ext>
            </a:extLst>
          </p:cNvPr>
          <p:cNvSpPr>
            <a:spLocks noChangeAspect="1"/>
          </p:cNvSpPr>
          <p:nvPr/>
        </p:nvSpPr>
        <p:spPr>
          <a:xfrm>
            <a:off x="8749117" y="3251816"/>
            <a:ext cx="695125" cy="705058"/>
          </a:xfrm>
          <a:custGeom>
            <a:avLst/>
            <a:gdLst/>
            <a:ahLst/>
            <a:cxnLst/>
            <a:rect l="l" t="t" r="r" b="b"/>
            <a:pathLst>
              <a:path w="695125" h="705057">
                <a:moveTo>
                  <a:pt x="362742" y="0"/>
                </a:moveTo>
                <a:cubicBezTo>
                  <a:pt x="512310" y="0"/>
                  <a:pt x="640735" y="90521"/>
                  <a:pt x="695125" y="220155"/>
                </a:cubicBezTo>
                <a:lnTo>
                  <a:pt x="514150" y="220155"/>
                </a:lnTo>
                <a:cubicBezTo>
                  <a:pt x="476834" y="178912"/>
                  <a:pt x="422739" y="153643"/>
                  <a:pt x="362742" y="153643"/>
                </a:cubicBezTo>
                <a:cubicBezTo>
                  <a:pt x="247260" y="153643"/>
                  <a:pt x="153643" y="247261"/>
                  <a:pt x="153643" y="362743"/>
                </a:cubicBezTo>
                <a:lnTo>
                  <a:pt x="153451" y="362743"/>
                </a:lnTo>
                <a:lnTo>
                  <a:pt x="153451" y="705057"/>
                </a:lnTo>
                <a:lnTo>
                  <a:pt x="0" y="705057"/>
                </a:lnTo>
                <a:lnTo>
                  <a:pt x="0" y="362743"/>
                </a:lnTo>
                <a:cubicBezTo>
                  <a:pt x="0" y="162406"/>
                  <a:pt x="162405" y="0"/>
                  <a:pt x="362742"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50" name="Freeform 27">
            <a:extLst>
              <a:ext uri="{FF2B5EF4-FFF2-40B4-BE49-F238E27FC236}">
                <a16:creationId xmlns:a16="http://schemas.microsoft.com/office/drawing/2014/main" id="{63FD86D9-6459-4860-941A-08AD15C9328F}"/>
              </a:ext>
            </a:extLst>
          </p:cNvPr>
          <p:cNvSpPr>
            <a:spLocks noChangeAspect="1"/>
          </p:cNvSpPr>
          <p:nvPr/>
        </p:nvSpPr>
        <p:spPr>
          <a:xfrm flipH="1">
            <a:off x="7086887" y="4644509"/>
            <a:ext cx="1378765" cy="742855"/>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51" name="Freeform 28">
            <a:extLst>
              <a:ext uri="{FF2B5EF4-FFF2-40B4-BE49-F238E27FC236}">
                <a16:creationId xmlns:a16="http://schemas.microsoft.com/office/drawing/2014/main" id="{DCDB9A51-1997-4206-9B1B-F590B4953FEB}"/>
              </a:ext>
            </a:extLst>
          </p:cNvPr>
          <p:cNvSpPr>
            <a:spLocks noChangeAspect="1"/>
          </p:cNvSpPr>
          <p:nvPr/>
        </p:nvSpPr>
        <p:spPr>
          <a:xfrm flipH="1">
            <a:off x="9133294" y="4509511"/>
            <a:ext cx="1326117" cy="714490"/>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52" name="Rectangle 19">
            <a:extLst>
              <a:ext uri="{FF2B5EF4-FFF2-40B4-BE49-F238E27FC236}">
                <a16:creationId xmlns:a16="http://schemas.microsoft.com/office/drawing/2014/main" id="{4EEAB3AA-3AD4-4E41-8525-A7757F060707}"/>
              </a:ext>
            </a:extLst>
          </p:cNvPr>
          <p:cNvSpPr>
            <a:spLocks noChangeAspect="1"/>
          </p:cNvSpPr>
          <p:nvPr/>
        </p:nvSpPr>
        <p:spPr>
          <a:xfrm>
            <a:off x="8496677" y="3980560"/>
            <a:ext cx="1177754" cy="792734"/>
          </a:xfrm>
          <a:custGeom>
            <a:avLst/>
            <a:gdLst/>
            <a:ahLst/>
            <a:cxnLst/>
            <a:rect l="l" t="t" r="r" b="b"/>
            <a:pathLst>
              <a:path w="1177754" h="792734">
                <a:moveTo>
                  <a:pt x="591785" y="290911"/>
                </a:moveTo>
                <a:cubicBezTo>
                  <a:pt x="553819" y="290911"/>
                  <a:pt x="523041" y="321689"/>
                  <a:pt x="523041" y="359656"/>
                </a:cubicBezTo>
                <a:cubicBezTo>
                  <a:pt x="523041" y="384897"/>
                  <a:pt x="536646" y="406962"/>
                  <a:pt x="557063" y="418675"/>
                </a:cubicBezTo>
                <a:lnTo>
                  <a:pt x="494124" y="559323"/>
                </a:lnTo>
                <a:lnTo>
                  <a:pt x="689447" y="559323"/>
                </a:lnTo>
                <a:lnTo>
                  <a:pt x="626507" y="418675"/>
                </a:lnTo>
                <a:cubicBezTo>
                  <a:pt x="646926" y="406962"/>
                  <a:pt x="660530" y="384897"/>
                  <a:pt x="660530" y="359656"/>
                </a:cubicBezTo>
                <a:cubicBezTo>
                  <a:pt x="660530" y="321689"/>
                  <a:pt x="629752" y="290911"/>
                  <a:pt x="591785" y="290911"/>
                </a:cubicBezTo>
                <a:close/>
                <a:moveTo>
                  <a:pt x="229043" y="0"/>
                </a:moveTo>
                <a:lnTo>
                  <a:pt x="382494" y="0"/>
                </a:lnTo>
                <a:lnTo>
                  <a:pt x="382494" y="1695"/>
                </a:lnTo>
                <a:lnTo>
                  <a:pt x="1045912" y="1695"/>
                </a:lnTo>
                <a:cubicBezTo>
                  <a:pt x="1118726" y="1695"/>
                  <a:pt x="1177754" y="60723"/>
                  <a:pt x="1177754" y="133538"/>
                </a:cubicBezTo>
                <a:lnTo>
                  <a:pt x="1177754" y="660892"/>
                </a:lnTo>
                <a:cubicBezTo>
                  <a:pt x="1177754" y="733706"/>
                  <a:pt x="1118726" y="792734"/>
                  <a:pt x="1045912" y="792734"/>
                </a:cubicBezTo>
                <a:lnTo>
                  <a:pt x="131842" y="792734"/>
                </a:lnTo>
                <a:cubicBezTo>
                  <a:pt x="59028" y="792734"/>
                  <a:pt x="0" y="733706"/>
                  <a:pt x="0" y="660892"/>
                </a:cubicBezTo>
                <a:lnTo>
                  <a:pt x="0" y="133538"/>
                </a:lnTo>
                <a:cubicBezTo>
                  <a:pt x="0" y="60723"/>
                  <a:pt x="59028" y="1695"/>
                  <a:pt x="131842" y="1695"/>
                </a:cubicBezTo>
                <a:lnTo>
                  <a:pt x="229043" y="1695"/>
                </a:ln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53" name="Rounded Rectangle 25">
            <a:extLst>
              <a:ext uri="{FF2B5EF4-FFF2-40B4-BE49-F238E27FC236}">
                <a16:creationId xmlns:a16="http://schemas.microsoft.com/office/drawing/2014/main" id="{7FC60D33-FF38-4740-B84F-C047C8921835}"/>
              </a:ext>
            </a:extLst>
          </p:cNvPr>
          <p:cNvSpPr/>
          <p:nvPr/>
        </p:nvSpPr>
        <p:spPr>
          <a:xfrm>
            <a:off x="6152509" y="2175849"/>
            <a:ext cx="1610485" cy="125178"/>
          </a:xfrm>
          <a:prstGeom prst="round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54" name="Rounded Rectangle 30">
            <a:extLst>
              <a:ext uri="{FF2B5EF4-FFF2-40B4-BE49-F238E27FC236}">
                <a16:creationId xmlns:a16="http://schemas.microsoft.com/office/drawing/2014/main" id="{CF840D3F-0819-4515-982F-C956B0CDD942}"/>
              </a:ext>
            </a:extLst>
          </p:cNvPr>
          <p:cNvSpPr/>
          <p:nvPr/>
        </p:nvSpPr>
        <p:spPr>
          <a:xfrm>
            <a:off x="6380863" y="2761548"/>
            <a:ext cx="1420858" cy="125178"/>
          </a:xfrm>
          <a:prstGeom prst="round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55" name="Rounded Rectangle 31">
            <a:extLst>
              <a:ext uri="{FF2B5EF4-FFF2-40B4-BE49-F238E27FC236}">
                <a16:creationId xmlns:a16="http://schemas.microsoft.com/office/drawing/2014/main" id="{F6057A10-16AA-4A61-918C-59551D6B3501}"/>
              </a:ext>
            </a:extLst>
          </p:cNvPr>
          <p:cNvSpPr/>
          <p:nvPr/>
        </p:nvSpPr>
        <p:spPr>
          <a:xfrm>
            <a:off x="6874147" y="2468698"/>
            <a:ext cx="615706" cy="125178"/>
          </a:xfrm>
          <a:prstGeom prst="round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56" name="Rounded Rectangle 32">
            <a:extLst>
              <a:ext uri="{FF2B5EF4-FFF2-40B4-BE49-F238E27FC236}">
                <a16:creationId xmlns:a16="http://schemas.microsoft.com/office/drawing/2014/main" id="{E1ECFA4F-D59B-44D5-8B07-74D6E41D431E}"/>
              </a:ext>
            </a:extLst>
          </p:cNvPr>
          <p:cNvSpPr/>
          <p:nvPr/>
        </p:nvSpPr>
        <p:spPr>
          <a:xfrm>
            <a:off x="7607191" y="2468698"/>
            <a:ext cx="615706" cy="125178"/>
          </a:xfrm>
          <a:prstGeom prst="round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2" name="TextBox 71">
            <a:extLst>
              <a:ext uri="{FF2B5EF4-FFF2-40B4-BE49-F238E27FC236}">
                <a16:creationId xmlns:a16="http://schemas.microsoft.com/office/drawing/2014/main" id="{6904B1B9-CE1F-47EB-BC61-2B6980FDBBBC}"/>
              </a:ext>
            </a:extLst>
          </p:cNvPr>
          <p:cNvSpPr txBox="1"/>
          <p:nvPr/>
        </p:nvSpPr>
        <p:spPr>
          <a:xfrm>
            <a:off x="530900" y="1537149"/>
            <a:ext cx="4709939" cy="461665"/>
          </a:xfrm>
          <a:prstGeom prst="rect">
            <a:avLst/>
          </a:prstGeom>
          <a:noFill/>
        </p:spPr>
        <p:txBody>
          <a:bodyPr wrap="square" rtlCol="0">
            <a:spAutoFit/>
          </a:bodyPr>
          <a:lstStyle/>
          <a:p>
            <a:r>
              <a:rPr lang="en-GB" sz="2400" b="1" dirty="0">
                <a:solidFill>
                  <a:schemeClr val="accent4"/>
                </a:solidFill>
              </a:rPr>
              <a:t>SMA</a:t>
            </a:r>
            <a:r>
              <a:rPr lang="en-GB" sz="2400" b="1" dirty="0"/>
              <a:t> </a:t>
            </a:r>
            <a:r>
              <a:rPr lang="en-GB" sz="2400" b="1" dirty="0">
                <a:solidFill>
                  <a:schemeClr val="bg1"/>
                </a:solidFill>
              </a:rPr>
              <a:t>+</a:t>
            </a:r>
            <a:r>
              <a:rPr lang="en-GB" sz="2400" b="1" dirty="0"/>
              <a:t> </a:t>
            </a:r>
            <a:r>
              <a:rPr lang="en-GB" sz="2400" b="1" dirty="0">
                <a:solidFill>
                  <a:schemeClr val="accent3"/>
                </a:solidFill>
              </a:rPr>
              <a:t>TBR</a:t>
            </a:r>
            <a:r>
              <a:rPr lang="en-GB" sz="2400" b="1" dirty="0"/>
              <a:t> </a:t>
            </a:r>
            <a:r>
              <a:rPr lang="en-GB" sz="2400" b="1" dirty="0">
                <a:solidFill>
                  <a:schemeClr val="bg1"/>
                </a:solidFill>
              </a:rPr>
              <a:t>+</a:t>
            </a:r>
            <a:r>
              <a:rPr lang="en-GB" sz="2400" b="1" dirty="0"/>
              <a:t> </a:t>
            </a:r>
            <a:r>
              <a:rPr lang="en-GB" sz="2400" b="1" dirty="0">
                <a:solidFill>
                  <a:schemeClr val="accent2"/>
                </a:solidFill>
              </a:rPr>
              <a:t>VOL</a:t>
            </a:r>
            <a:r>
              <a:rPr lang="en-GB" sz="2400" b="1" dirty="0"/>
              <a:t> </a:t>
            </a:r>
            <a:r>
              <a:rPr lang="en-GB" sz="2400" b="1" dirty="0">
                <a:solidFill>
                  <a:schemeClr val="bg1"/>
                </a:solidFill>
              </a:rPr>
              <a:t>&lt;</a:t>
            </a:r>
            <a:r>
              <a:rPr lang="en-GB" sz="2400" b="1" dirty="0"/>
              <a:t> </a:t>
            </a:r>
            <a:r>
              <a:rPr lang="en-GB" sz="2400" b="1" dirty="0">
                <a:solidFill>
                  <a:schemeClr val="accent1"/>
                </a:solidFill>
              </a:rPr>
              <a:t>MOM</a:t>
            </a:r>
          </a:p>
        </p:txBody>
      </p:sp>
      <p:sp>
        <p:nvSpPr>
          <p:cNvPr id="27" name="TextBox 26">
            <a:extLst>
              <a:ext uri="{FF2B5EF4-FFF2-40B4-BE49-F238E27FC236}">
                <a16:creationId xmlns:a16="http://schemas.microsoft.com/office/drawing/2014/main" id="{8E5D7435-21F9-42D4-8AAD-4BB30373A38F}"/>
              </a:ext>
            </a:extLst>
          </p:cNvPr>
          <p:cNvSpPr txBox="1"/>
          <p:nvPr/>
        </p:nvSpPr>
        <p:spPr>
          <a:xfrm>
            <a:off x="490128" y="2270966"/>
            <a:ext cx="3461385" cy="461665"/>
          </a:xfrm>
          <a:prstGeom prst="rect">
            <a:avLst/>
          </a:prstGeom>
          <a:noFill/>
        </p:spPr>
        <p:txBody>
          <a:bodyPr wrap="square" rtlCol="0">
            <a:spAutoFit/>
          </a:bodyPr>
          <a:lstStyle/>
          <a:p>
            <a:r>
              <a:rPr lang="en-US" altLang="ko-KR" sz="2400" dirty="0">
                <a:solidFill>
                  <a:schemeClr val="bg1"/>
                </a:solidFill>
                <a:cs typeface="Arial" pitchFamily="34" charset="0"/>
              </a:rPr>
              <a:t>Best Fitness =   5136.9</a:t>
            </a:r>
            <a:endParaRPr lang="en-GB" sz="2400" dirty="0">
              <a:solidFill>
                <a:schemeClr val="accent4"/>
              </a:solidFill>
              <a:latin typeface="Brush Script MT" panose="03060802040406070304" pitchFamily="66" charset="0"/>
            </a:endParaRPr>
          </a:p>
        </p:txBody>
      </p:sp>
      <p:sp>
        <p:nvSpPr>
          <p:cNvPr id="33" name="TextBox 32">
            <a:extLst>
              <a:ext uri="{FF2B5EF4-FFF2-40B4-BE49-F238E27FC236}">
                <a16:creationId xmlns:a16="http://schemas.microsoft.com/office/drawing/2014/main" id="{020327A0-800D-4247-B79E-7BA54660E516}"/>
              </a:ext>
            </a:extLst>
          </p:cNvPr>
          <p:cNvSpPr txBox="1"/>
          <p:nvPr/>
        </p:nvSpPr>
        <p:spPr>
          <a:xfrm rot="172793">
            <a:off x="3830697" y="2207456"/>
            <a:ext cx="1164245" cy="523220"/>
          </a:xfrm>
          <a:prstGeom prst="rect">
            <a:avLst/>
          </a:prstGeom>
          <a:noFill/>
        </p:spPr>
        <p:txBody>
          <a:bodyPr wrap="square" rtlCol="0">
            <a:spAutoFit/>
          </a:bodyPr>
          <a:lstStyle/>
          <a:p>
            <a:r>
              <a:rPr lang="en-US" altLang="ko-KR" sz="2800" dirty="0">
                <a:solidFill>
                  <a:schemeClr val="accent4"/>
                </a:solidFill>
                <a:latin typeface="Brush Script MT" panose="03060802040406070304" pitchFamily="66" charset="0"/>
                <a:cs typeface="Arial" pitchFamily="34" charset="0"/>
              </a:rPr>
              <a:t>5540.8</a:t>
            </a:r>
            <a:endParaRPr lang="en-GB" sz="2800" dirty="0"/>
          </a:p>
        </p:txBody>
      </p:sp>
      <p:sp>
        <p:nvSpPr>
          <p:cNvPr id="34" name="Freeform: Shape 33">
            <a:extLst>
              <a:ext uri="{FF2B5EF4-FFF2-40B4-BE49-F238E27FC236}">
                <a16:creationId xmlns:a16="http://schemas.microsoft.com/office/drawing/2014/main" id="{CD09EDFB-AC71-4B59-BC4F-27518D07DA01}"/>
              </a:ext>
            </a:extLst>
          </p:cNvPr>
          <p:cNvSpPr/>
          <p:nvPr/>
        </p:nvSpPr>
        <p:spPr>
          <a:xfrm>
            <a:off x="2729204" y="2332653"/>
            <a:ext cx="984380" cy="335902"/>
          </a:xfrm>
          <a:custGeom>
            <a:avLst/>
            <a:gdLst>
              <a:gd name="connsiteX0" fmla="*/ 0 w 984380"/>
              <a:gd name="connsiteY0" fmla="*/ 335902 h 335902"/>
              <a:gd name="connsiteX1" fmla="*/ 23327 w 984380"/>
              <a:gd name="connsiteY1" fmla="*/ 321906 h 335902"/>
              <a:gd name="connsiteX2" fmla="*/ 37323 w 984380"/>
              <a:gd name="connsiteY2" fmla="*/ 312576 h 335902"/>
              <a:gd name="connsiteX3" fmla="*/ 55984 w 984380"/>
              <a:gd name="connsiteY3" fmla="*/ 303245 h 335902"/>
              <a:gd name="connsiteX4" fmla="*/ 153955 w 984380"/>
              <a:gd name="connsiteY4" fmla="*/ 261257 h 335902"/>
              <a:gd name="connsiteX5" fmla="*/ 335902 w 984380"/>
              <a:gd name="connsiteY5" fmla="*/ 205274 h 335902"/>
              <a:gd name="connsiteX6" fmla="*/ 354563 w 984380"/>
              <a:gd name="connsiteY6" fmla="*/ 200608 h 335902"/>
              <a:gd name="connsiteX7" fmla="*/ 587829 w 984380"/>
              <a:gd name="connsiteY7" fmla="*/ 135294 h 335902"/>
              <a:gd name="connsiteX8" fmla="*/ 601825 w 984380"/>
              <a:gd name="connsiteY8" fmla="*/ 130629 h 335902"/>
              <a:gd name="connsiteX9" fmla="*/ 853751 w 984380"/>
              <a:gd name="connsiteY9" fmla="*/ 65314 h 335902"/>
              <a:gd name="connsiteX10" fmla="*/ 961053 w 984380"/>
              <a:gd name="connsiteY10" fmla="*/ 18661 h 335902"/>
              <a:gd name="connsiteX11" fmla="*/ 984380 w 984380"/>
              <a:gd name="connsiteY11" fmla="*/ 0 h 335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4380" h="335902">
                <a:moveTo>
                  <a:pt x="0" y="335902"/>
                </a:moveTo>
                <a:cubicBezTo>
                  <a:pt x="7776" y="331237"/>
                  <a:pt x="15637" y="326712"/>
                  <a:pt x="23327" y="321906"/>
                </a:cubicBezTo>
                <a:cubicBezTo>
                  <a:pt x="28082" y="318934"/>
                  <a:pt x="32455" y="315358"/>
                  <a:pt x="37323" y="312576"/>
                </a:cubicBezTo>
                <a:cubicBezTo>
                  <a:pt x="43361" y="309126"/>
                  <a:pt x="49618" y="306046"/>
                  <a:pt x="55984" y="303245"/>
                </a:cubicBezTo>
                <a:cubicBezTo>
                  <a:pt x="88505" y="288936"/>
                  <a:pt x="120420" y="272994"/>
                  <a:pt x="153955" y="261257"/>
                </a:cubicBezTo>
                <a:cubicBezTo>
                  <a:pt x="213848" y="240295"/>
                  <a:pt x="274342" y="220666"/>
                  <a:pt x="335902" y="205274"/>
                </a:cubicBezTo>
                <a:cubicBezTo>
                  <a:pt x="342122" y="203719"/>
                  <a:pt x="348385" y="202324"/>
                  <a:pt x="354563" y="200608"/>
                </a:cubicBezTo>
                <a:lnTo>
                  <a:pt x="587829" y="135294"/>
                </a:lnTo>
                <a:cubicBezTo>
                  <a:pt x="592561" y="133955"/>
                  <a:pt x="597069" y="131881"/>
                  <a:pt x="601825" y="130629"/>
                </a:cubicBezTo>
                <a:cubicBezTo>
                  <a:pt x="685720" y="108551"/>
                  <a:pt x="770929" y="91129"/>
                  <a:pt x="853751" y="65314"/>
                </a:cubicBezTo>
                <a:cubicBezTo>
                  <a:pt x="890986" y="53708"/>
                  <a:pt x="926169" y="36103"/>
                  <a:pt x="961053" y="18661"/>
                </a:cubicBezTo>
                <a:cubicBezTo>
                  <a:pt x="969959" y="14208"/>
                  <a:pt x="984380" y="0"/>
                  <a:pt x="984380" y="0"/>
                </a:cubicBezTo>
              </a:path>
            </a:pathLst>
          </a:custGeom>
          <a:ln w="38100"/>
        </p:spPr>
        <p:style>
          <a:lnRef idx="1">
            <a:schemeClr val="accent4"/>
          </a:lnRef>
          <a:fillRef idx="0">
            <a:schemeClr val="accent4"/>
          </a:fillRef>
          <a:effectRef idx="0">
            <a:schemeClr val="accent4"/>
          </a:effectRef>
          <a:fontRef idx="minor">
            <a:schemeClr val="tx1"/>
          </a:fontRef>
        </p:style>
        <p:txBody>
          <a:bodyPr rtlCol="0" anchor="ctr"/>
          <a:lstStyle/>
          <a:p>
            <a:pPr algn="ctr"/>
            <a:endParaRPr lang="en-GB"/>
          </a:p>
        </p:txBody>
      </p:sp>
      <p:sp>
        <p:nvSpPr>
          <p:cNvPr id="35" name="TextBox 34">
            <a:extLst>
              <a:ext uri="{FF2B5EF4-FFF2-40B4-BE49-F238E27FC236}">
                <a16:creationId xmlns:a16="http://schemas.microsoft.com/office/drawing/2014/main" id="{0FD0F718-A4EB-4DEA-9085-560D80A00C0E}"/>
              </a:ext>
            </a:extLst>
          </p:cNvPr>
          <p:cNvSpPr txBox="1"/>
          <p:nvPr/>
        </p:nvSpPr>
        <p:spPr>
          <a:xfrm rot="21437103">
            <a:off x="761787" y="2825092"/>
            <a:ext cx="3555303" cy="461665"/>
          </a:xfrm>
          <a:prstGeom prst="rect">
            <a:avLst/>
          </a:prstGeom>
          <a:noFill/>
        </p:spPr>
        <p:txBody>
          <a:bodyPr wrap="square" rtlCol="0">
            <a:spAutoFit/>
          </a:bodyPr>
          <a:lstStyle/>
          <a:p>
            <a:r>
              <a:rPr lang="en-US" sz="2400" dirty="0">
                <a:solidFill>
                  <a:schemeClr val="accent4"/>
                </a:solidFill>
                <a:latin typeface="Brush Script MT" panose="03060802040406070304" pitchFamily="66" charset="0"/>
                <a:cs typeface="Arial" pitchFamily="34" charset="0"/>
              </a:rPr>
              <a:t>[ 0.09, 0.23, 0.0, 0.32 ]</a:t>
            </a:r>
            <a:endParaRPr lang="en-GB" sz="2400" dirty="0">
              <a:solidFill>
                <a:schemeClr val="accent4"/>
              </a:solidFill>
              <a:latin typeface="Brush Script MT" panose="03060802040406070304" pitchFamily="66" charset="0"/>
              <a:cs typeface="Arial" pitchFamily="34" charset="0"/>
            </a:endParaRPr>
          </a:p>
        </p:txBody>
      </p:sp>
      <p:sp>
        <p:nvSpPr>
          <p:cNvPr id="36" name="TextBox 35">
            <a:extLst>
              <a:ext uri="{FF2B5EF4-FFF2-40B4-BE49-F238E27FC236}">
                <a16:creationId xmlns:a16="http://schemas.microsoft.com/office/drawing/2014/main" id="{98A43747-0DBD-425B-90EB-807667802FDB}"/>
              </a:ext>
            </a:extLst>
          </p:cNvPr>
          <p:cNvSpPr txBox="1"/>
          <p:nvPr/>
        </p:nvSpPr>
        <p:spPr>
          <a:xfrm>
            <a:off x="1541920" y="3777570"/>
            <a:ext cx="3923522" cy="523220"/>
          </a:xfrm>
          <a:prstGeom prst="rect">
            <a:avLst/>
          </a:prstGeom>
          <a:noFill/>
        </p:spPr>
        <p:txBody>
          <a:bodyPr wrap="square" rtlCol="0">
            <a:spAutoFit/>
          </a:bodyPr>
          <a:lstStyle/>
          <a:p>
            <a:r>
              <a:rPr lang="en-US" sz="1400" dirty="0">
                <a:solidFill>
                  <a:schemeClr val="accent4"/>
                </a:solidFill>
                <a:cs typeface="Arial" pitchFamily="34" charset="0"/>
              </a:rPr>
              <a:t>Calculating weighted actions: If two or more actions share the same weight </a:t>
            </a:r>
            <a:r>
              <a:rPr lang="en-US" sz="1400" dirty="0">
                <a:solidFill>
                  <a:schemeClr val="accent4"/>
                </a:solidFill>
                <a:cs typeface="Arial" pitchFamily="34" charset="0"/>
                <a:sym typeface="Wingdings" panose="05000000000000000000" pitchFamily="2" charset="2"/>
              </a:rPr>
              <a:t> hold</a:t>
            </a:r>
            <a:endParaRPr lang="en-GB" dirty="0">
              <a:solidFill>
                <a:schemeClr val="accent4"/>
              </a:solidFill>
            </a:endParaRPr>
          </a:p>
        </p:txBody>
      </p:sp>
      <p:sp>
        <p:nvSpPr>
          <p:cNvPr id="76" name="TextBox 75">
            <a:extLst>
              <a:ext uri="{FF2B5EF4-FFF2-40B4-BE49-F238E27FC236}">
                <a16:creationId xmlns:a16="http://schemas.microsoft.com/office/drawing/2014/main" id="{A5CEDBF2-CF7D-4E97-B54B-65CCBB76FB5A}"/>
              </a:ext>
            </a:extLst>
          </p:cNvPr>
          <p:cNvSpPr txBox="1"/>
          <p:nvPr/>
        </p:nvSpPr>
        <p:spPr>
          <a:xfrm>
            <a:off x="1541502" y="5228501"/>
            <a:ext cx="3923522" cy="523220"/>
          </a:xfrm>
          <a:prstGeom prst="rect">
            <a:avLst/>
          </a:prstGeom>
          <a:noFill/>
        </p:spPr>
        <p:txBody>
          <a:bodyPr wrap="square" rtlCol="0">
            <a:spAutoFit/>
          </a:bodyPr>
          <a:lstStyle/>
          <a:p>
            <a:r>
              <a:rPr lang="en-US" sz="2800" b="1" dirty="0">
                <a:solidFill>
                  <a:schemeClr val="accent2"/>
                </a:solidFill>
              </a:rPr>
              <a:t>TBR + SMA = MOM</a:t>
            </a:r>
            <a:endParaRPr lang="en-GB" sz="2800" b="1" dirty="0">
              <a:solidFill>
                <a:schemeClr val="accent2"/>
              </a:solidFill>
            </a:endParaRPr>
          </a:p>
        </p:txBody>
      </p:sp>
      <p:sp>
        <p:nvSpPr>
          <p:cNvPr id="77" name="TextBox 76">
            <a:extLst>
              <a:ext uri="{FF2B5EF4-FFF2-40B4-BE49-F238E27FC236}">
                <a16:creationId xmlns:a16="http://schemas.microsoft.com/office/drawing/2014/main" id="{D8C0EC20-DD37-48A9-BADE-988D4A989D8C}"/>
              </a:ext>
            </a:extLst>
          </p:cNvPr>
          <p:cNvSpPr txBox="1"/>
          <p:nvPr/>
        </p:nvSpPr>
        <p:spPr>
          <a:xfrm>
            <a:off x="1541084" y="5938982"/>
            <a:ext cx="3923522" cy="523220"/>
          </a:xfrm>
          <a:prstGeom prst="rect">
            <a:avLst/>
          </a:prstGeom>
          <a:noFill/>
        </p:spPr>
        <p:txBody>
          <a:bodyPr wrap="square" rtlCol="0">
            <a:spAutoFit/>
          </a:bodyPr>
          <a:lstStyle/>
          <a:p>
            <a:r>
              <a:rPr lang="en-US" sz="2800" b="1" dirty="0">
                <a:solidFill>
                  <a:schemeClr val="accent1"/>
                </a:solidFill>
              </a:rPr>
              <a:t>TBR &gt; SMA</a:t>
            </a:r>
            <a:endParaRPr lang="en-GB" sz="2800" b="1" dirty="0">
              <a:solidFill>
                <a:schemeClr val="accent1"/>
              </a:solidFill>
            </a:endParaRPr>
          </a:p>
        </p:txBody>
      </p:sp>
      <p:sp>
        <p:nvSpPr>
          <p:cNvPr id="78" name="TextBox 77">
            <a:extLst>
              <a:ext uri="{FF2B5EF4-FFF2-40B4-BE49-F238E27FC236}">
                <a16:creationId xmlns:a16="http://schemas.microsoft.com/office/drawing/2014/main" id="{427B74B6-73B1-4093-8D51-952C37B8583A}"/>
              </a:ext>
            </a:extLst>
          </p:cNvPr>
          <p:cNvSpPr txBox="1"/>
          <p:nvPr/>
        </p:nvSpPr>
        <p:spPr>
          <a:xfrm>
            <a:off x="1538810" y="4509668"/>
            <a:ext cx="1894855" cy="523220"/>
          </a:xfrm>
          <a:prstGeom prst="rect">
            <a:avLst/>
          </a:prstGeom>
          <a:noFill/>
        </p:spPr>
        <p:txBody>
          <a:bodyPr wrap="square" rtlCol="0">
            <a:spAutoFit/>
          </a:bodyPr>
          <a:lstStyle/>
          <a:p>
            <a:r>
              <a:rPr lang="en-US" sz="2800" b="1" dirty="0">
                <a:solidFill>
                  <a:schemeClr val="accent3"/>
                </a:solidFill>
              </a:rPr>
              <a:t>VOL = 0.0</a:t>
            </a:r>
            <a:endParaRPr lang="en-GB" sz="2800" b="1" dirty="0">
              <a:solidFill>
                <a:schemeClr val="accent3"/>
              </a:solidFill>
            </a:endParaRPr>
          </a:p>
        </p:txBody>
      </p:sp>
    </p:spTree>
    <p:extLst>
      <p:ext uri="{BB962C8B-B14F-4D97-AF65-F5344CB8AC3E}">
        <p14:creationId xmlns:p14="http://schemas.microsoft.com/office/powerpoint/2010/main" val="1987227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5596B00-0CE2-44C6-9AC5-0B5BC6F6C4D9}"/>
              </a:ext>
            </a:extLst>
          </p:cNvPr>
          <p:cNvGrpSpPr/>
          <p:nvPr/>
        </p:nvGrpSpPr>
        <p:grpSpPr>
          <a:xfrm>
            <a:off x="3468549" y="2276475"/>
            <a:ext cx="5269188" cy="3419474"/>
            <a:chOff x="4655870" y="2637505"/>
            <a:chExt cx="2716484" cy="1217603"/>
          </a:xfrm>
          <a:effectLst>
            <a:outerShdw blurRad="50800" dist="38100" dir="5400000" algn="t" rotWithShape="0">
              <a:prstClr val="black">
                <a:alpha val="40000"/>
              </a:prstClr>
            </a:outerShdw>
          </a:effectLst>
        </p:grpSpPr>
        <p:grpSp>
          <p:nvGrpSpPr>
            <p:cNvPr id="6" name="Group 5">
              <a:extLst>
                <a:ext uri="{FF2B5EF4-FFF2-40B4-BE49-F238E27FC236}">
                  <a16:creationId xmlns:a16="http://schemas.microsoft.com/office/drawing/2014/main" id="{5DF549E6-5337-42BD-9C5E-4FF911D21EC1}"/>
                </a:ext>
              </a:extLst>
            </p:cNvPr>
            <p:cNvGrpSpPr/>
            <p:nvPr/>
          </p:nvGrpSpPr>
          <p:grpSpPr>
            <a:xfrm>
              <a:off x="6233054" y="2743150"/>
              <a:ext cx="1139300" cy="952543"/>
              <a:chOff x="5133714" y="3583707"/>
              <a:chExt cx="474339" cy="396585"/>
            </a:xfrm>
          </p:grpSpPr>
          <p:cxnSp>
            <p:nvCxnSpPr>
              <p:cNvPr id="12" name="Connector: Elbow 11">
                <a:extLst>
                  <a:ext uri="{FF2B5EF4-FFF2-40B4-BE49-F238E27FC236}">
                    <a16:creationId xmlns:a16="http://schemas.microsoft.com/office/drawing/2014/main" id="{99FF6450-5DCF-4EA4-9ECD-5DECDA3BADBD}"/>
                  </a:ext>
                </a:extLst>
              </p:cNvPr>
              <p:cNvCxnSpPr>
                <a:cxnSpLocks/>
              </p:cNvCxnSpPr>
              <p:nvPr/>
            </p:nvCxnSpPr>
            <p:spPr>
              <a:xfrm rot="16200000" flipH="1">
                <a:off x="5223467" y="3590067"/>
                <a:ext cx="291134" cy="278415"/>
              </a:xfrm>
              <a:prstGeom prst="bentConnector3">
                <a:avLst>
                  <a:gd name="adj1" fmla="val 98706"/>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637BD6F9-CEA8-471A-B6D6-3D7D3748ACC4}"/>
                  </a:ext>
                </a:extLst>
              </p:cNvPr>
              <p:cNvCxnSpPr>
                <a:cxnSpLocks/>
              </p:cNvCxnSpPr>
              <p:nvPr/>
            </p:nvCxnSpPr>
            <p:spPr>
              <a:xfrm rot="16200000" flipH="1">
                <a:off x="5172591" y="3544830"/>
                <a:ext cx="396585" cy="474339"/>
              </a:xfrm>
              <a:prstGeom prst="bentConnector3">
                <a:avLst>
                  <a:gd name="adj1" fmla="val 101319"/>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cxnSp>
          <p:nvCxnSpPr>
            <p:cNvPr id="7" name="Straight Connector 6">
              <a:extLst>
                <a:ext uri="{FF2B5EF4-FFF2-40B4-BE49-F238E27FC236}">
                  <a16:creationId xmlns:a16="http://schemas.microsoft.com/office/drawing/2014/main" id="{3DC2EA36-2D13-4B3D-BFC3-A102F4DEB439}"/>
                </a:ext>
              </a:extLst>
            </p:cNvPr>
            <p:cNvCxnSpPr>
              <a:cxnSpLocks/>
            </p:cNvCxnSpPr>
            <p:nvPr/>
          </p:nvCxnSpPr>
          <p:spPr>
            <a:xfrm>
              <a:off x="6001025" y="2637505"/>
              <a:ext cx="13087" cy="1217603"/>
            </a:xfrm>
            <a:prstGeom prst="line">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11C99EAA-C1C3-4CCA-BEBA-AC2A865E88E4}"/>
                </a:ext>
              </a:extLst>
            </p:cNvPr>
            <p:cNvGrpSpPr/>
            <p:nvPr/>
          </p:nvGrpSpPr>
          <p:grpSpPr>
            <a:xfrm flipH="1">
              <a:off x="4655870" y="2743153"/>
              <a:ext cx="1159245" cy="952554"/>
              <a:chOff x="5125409" y="3583703"/>
              <a:chExt cx="482643" cy="396589"/>
            </a:xfrm>
          </p:grpSpPr>
          <p:cxnSp>
            <p:nvCxnSpPr>
              <p:cNvPr id="10" name="Connector: Elbow 9">
                <a:extLst>
                  <a:ext uri="{FF2B5EF4-FFF2-40B4-BE49-F238E27FC236}">
                    <a16:creationId xmlns:a16="http://schemas.microsoft.com/office/drawing/2014/main" id="{3275D676-AD17-49C5-9DEA-18E954D494CE}"/>
                  </a:ext>
                </a:extLst>
              </p:cNvPr>
              <p:cNvCxnSpPr>
                <a:cxnSpLocks/>
              </p:cNvCxnSpPr>
              <p:nvPr/>
            </p:nvCxnSpPr>
            <p:spPr>
              <a:xfrm rot="16200000" flipH="1">
                <a:off x="5217648" y="3581177"/>
                <a:ext cx="291129" cy="296190"/>
              </a:xfrm>
              <a:prstGeom prst="bentConnector3">
                <a:avLst>
                  <a:gd name="adj1" fmla="val 100929"/>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7437482D-2332-417F-9573-94FD96A7798B}"/>
                  </a:ext>
                </a:extLst>
              </p:cNvPr>
              <p:cNvCxnSpPr>
                <a:cxnSpLocks/>
              </p:cNvCxnSpPr>
              <p:nvPr/>
            </p:nvCxnSpPr>
            <p:spPr>
              <a:xfrm rot="16200000" flipH="1">
                <a:off x="5168436" y="3540676"/>
                <a:ext cx="396589" cy="482643"/>
              </a:xfrm>
              <a:prstGeom prst="bentConnector3">
                <a:avLst>
                  <a:gd name="adj1" fmla="val 99215"/>
                </a:avLst>
              </a:prstGeom>
              <a:ln w="3810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grpSp>
      </p:grpSp>
      <p:sp>
        <p:nvSpPr>
          <p:cNvPr id="26" name="Rectangle 25">
            <a:extLst>
              <a:ext uri="{FF2B5EF4-FFF2-40B4-BE49-F238E27FC236}">
                <a16:creationId xmlns:a16="http://schemas.microsoft.com/office/drawing/2014/main" id="{F080A5CE-2A27-4A71-B160-441332CC772B}"/>
              </a:ext>
            </a:extLst>
          </p:cNvPr>
          <p:cNvSpPr/>
          <p:nvPr/>
        </p:nvSpPr>
        <p:spPr>
          <a:xfrm>
            <a:off x="-9524" y="2836196"/>
            <a:ext cx="12196762" cy="1360392"/>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B2FBFAD-318C-47E8-A82D-2EDEDE3F63EE}"/>
              </a:ext>
            </a:extLst>
          </p:cNvPr>
          <p:cNvSpPr/>
          <p:nvPr/>
        </p:nvSpPr>
        <p:spPr>
          <a:xfrm>
            <a:off x="-4762" y="2938634"/>
            <a:ext cx="12196762" cy="115551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20C8F30-9C91-4D39-A29C-BCE4134E41E9}"/>
              </a:ext>
            </a:extLst>
          </p:cNvPr>
          <p:cNvSpPr txBox="1"/>
          <p:nvPr/>
        </p:nvSpPr>
        <p:spPr>
          <a:xfrm>
            <a:off x="-7143" y="3028742"/>
            <a:ext cx="12192000" cy="1015663"/>
          </a:xfrm>
          <a:prstGeom prst="rect">
            <a:avLst/>
          </a:prstGeom>
          <a:noFill/>
        </p:spPr>
        <p:txBody>
          <a:bodyPr wrap="square" rtlCol="0" anchor="ctr">
            <a:spAutoFit/>
          </a:bodyPr>
          <a:lstStyle/>
          <a:p>
            <a:pPr algn="ctr"/>
            <a:r>
              <a:rPr lang="en-US" altLang="ko-KR" sz="6000" dirty="0">
                <a:solidFill>
                  <a:schemeClr val="bg1"/>
                </a:solidFill>
                <a:cs typeface="Arial" pitchFamily="34" charset="0"/>
              </a:rPr>
              <a:t>THANK YOU</a:t>
            </a:r>
            <a:endParaRPr lang="ko-KR" altLang="en-US" sz="6000" dirty="0">
              <a:solidFill>
                <a:schemeClr val="bg1"/>
              </a:solidFill>
              <a:cs typeface="Arial" pitchFamily="34" charset="0"/>
            </a:endParaRPr>
          </a:p>
        </p:txBody>
      </p:sp>
      <p:sp>
        <p:nvSpPr>
          <p:cNvPr id="9" name="Freeform 13">
            <a:extLst>
              <a:ext uri="{FF2B5EF4-FFF2-40B4-BE49-F238E27FC236}">
                <a16:creationId xmlns:a16="http://schemas.microsoft.com/office/drawing/2014/main" id="{8237F776-235B-43B7-A208-7106E24CBAFE}"/>
              </a:ext>
            </a:extLst>
          </p:cNvPr>
          <p:cNvSpPr>
            <a:spLocks noChangeAspect="1"/>
          </p:cNvSpPr>
          <p:nvPr/>
        </p:nvSpPr>
        <p:spPr>
          <a:xfrm flipH="1">
            <a:off x="4878758" y="1367871"/>
            <a:ext cx="2434484" cy="1311656"/>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Tree>
    <p:extLst>
      <p:ext uri="{BB962C8B-B14F-4D97-AF65-F5344CB8AC3E}">
        <p14:creationId xmlns:p14="http://schemas.microsoft.com/office/powerpoint/2010/main" val="1832103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22EACE2C-F0BB-4B26-BDA0-E1B66FC049A7}"/>
              </a:ext>
            </a:extLst>
          </p:cNvPr>
          <p:cNvSpPr txBox="1"/>
          <p:nvPr/>
        </p:nvSpPr>
        <p:spPr>
          <a:xfrm>
            <a:off x="7194333" y="2028616"/>
            <a:ext cx="4777152" cy="2800767"/>
          </a:xfrm>
          <a:prstGeom prst="rect">
            <a:avLst/>
          </a:prstGeom>
          <a:noFill/>
        </p:spPr>
        <p:txBody>
          <a:bodyPr wrap="square" rtlCol="0" anchor="ctr">
            <a:spAutoFit/>
          </a:bodyPr>
          <a:lstStyle/>
          <a:p>
            <a:r>
              <a:rPr lang="en-US" altLang="ko-KR" sz="4400" b="1" dirty="0">
                <a:solidFill>
                  <a:schemeClr val="bg1"/>
                </a:solidFill>
                <a:latin typeface="+mj-lt"/>
                <a:cs typeface="Arial" pitchFamily="34" charset="0"/>
              </a:rPr>
              <a:t>Implementing Technical Indicators and Trading Signals</a:t>
            </a:r>
            <a:endParaRPr lang="ko-KR" altLang="en-US" sz="4400" b="1" dirty="0">
              <a:solidFill>
                <a:schemeClr val="bg1"/>
              </a:solidFill>
              <a:latin typeface="+mj-lt"/>
              <a:cs typeface="Arial" pitchFamily="34" charset="0"/>
            </a:endParaRPr>
          </a:p>
        </p:txBody>
      </p:sp>
    </p:spTree>
    <p:extLst>
      <p:ext uri="{BB962C8B-B14F-4D97-AF65-F5344CB8AC3E}">
        <p14:creationId xmlns:p14="http://schemas.microsoft.com/office/powerpoint/2010/main" val="21163028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Graph of stock market">
            <a:extLst>
              <a:ext uri="{FF2B5EF4-FFF2-40B4-BE49-F238E27FC236}">
                <a16:creationId xmlns:a16="http://schemas.microsoft.com/office/drawing/2014/main" id="{81EBBA2A-BB6E-4072-A100-15135BF4CF58}"/>
              </a:ext>
            </a:extLst>
          </p:cNvPr>
          <p:cNvPicPr>
            <a:picLocks noGrp="1" noChangeAspect="1" noChangeArrowheads="1"/>
          </p:cNvPicPr>
          <p:nvPr>
            <p:ph type="pic" idx="13"/>
          </p:nvPr>
        </p:nvPicPr>
        <p:blipFill>
          <a:blip r:embed="rId3">
            <a:alphaModFix amt="85000"/>
            <a:extLst>
              <a:ext uri="{BEBA8EAE-BF5A-486C-A8C5-ECC9F3942E4B}">
                <a14:imgProps xmlns:a14="http://schemas.microsoft.com/office/drawing/2010/main">
                  <a14:imgLayer r:embed="rId4">
                    <a14:imgEffect>
                      <a14:artisticMarker trans="59000" size="23"/>
                    </a14:imgEffect>
                  </a14:imgLayer>
                </a14:imgProps>
              </a:ext>
              <a:ext uri="{28A0092B-C50C-407E-A947-70E740481C1C}">
                <a14:useLocalDpi xmlns:a14="http://schemas.microsoft.com/office/drawing/2010/main" val="0"/>
              </a:ext>
            </a:extLst>
          </a:blip>
          <a:srcRect t="31748" b="31748"/>
          <a:stretch>
            <a:fillRect/>
          </a:stretch>
        </p:blipFill>
        <p:spPr bwMode="auto">
          <a:xfrm>
            <a:off x="-300683" y="2094999"/>
            <a:ext cx="12812570" cy="2630152"/>
          </a:xfrm>
          <a:prstGeom prst="rect">
            <a:avLst/>
          </a:prstGeom>
          <a:noFill/>
          <a:effectLst>
            <a:outerShdw blurRad="50800" dist="50800" dir="5400000" algn="ctr" rotWithShape="0">
              <a:srgbClr val="000000"/>
            </a:outerShdw>
            <a:softEdge rad="0"/>
          </a:effectLst>
          <a:extLst>
            <a:ext uri="{909E8E84-426E-40DD-AFC4-6F175D3DCCD1}">
              <a14:hiddenFill xmlns:a14="http://schemas.microsoft.com/office/drawing/2010/main">
                <a:solidFill>
                  <a:srgbClr val="FFFFFF"/>
                </a:solidFill>
              </a14:hiddenFill>
            </a:ext>
          </a:extLst>
        </p:spPr>
      </p:pic>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Technical Indicators</a:t>
            </a:r>
          </a:p>
        </p:txBody>
      </p:sp>
      <p:sp>
        <p:nvSpPr>
          <p:cNvPr id="39" name="TextBox 38">
            <a:extLst>
              <a:ext uri="{FF2B5EF4-FFF2-40B4-BE49-F238E27FC236}">
                <a16:creationId xmlns:a16="http://schemas.microsoft.com/office/drawing/2014/main" id="{1CB5A3C3-1864-4C6C-AB09-444F34A58845}"/>
              </a:ext>
            </a:extLst>
          </p:cNvPr>
          <p:cNvSpPr txBox="1"/>
          <p:nvPr/>
        </p:nvSpPr>
        <p:spPr>
          <a:xfrm>
            <a:off x="1320172" y="2587566"/>
            <a:ext cx="5053768" cy="1600438"/>
          </a:xfrm>
          <a:prstGeom prst="rect">
            <a:avLst/>
          </a:prstGeom>
          <a:noFill/>
        </p:spPr>
        <p:txBody>
          <a:bodyPr wrap="square" rtlCol="0">
            <a:spAutoFit/>
          </a:bodyPr>
          <a:lstStyle/>
          <a:p>
            <a:r>
              <a:rPr lang="en-US" altLang="ko-KR" sz="1400" dirty="0">
                <a:solidFill>
                  <a:schemeClr val="bg1"/>
                </a:solidFill>
                <a:cs typeface="Arial" pitchFamily="34" charset="0"/>
              </a:rPr>
              <a:t>The TA-Lib for python is a widely used library to perform technical analysis of financial market data, it includes over 150 indicators such as SMA, Momentum, Bollinger Bands, Stochastic, MACD, and RSI, etc.</a:t>
            </a:r>
          </a:p>
          <a:p>
            <a:endParaRPr lang="en-US" altLang="ko-KR" sz="1400" dirty="0">
              <a:solidFill>
                <a:schemeClr val="bg1"/>
              </a:solidFill>
              <a:cs typeface="Arial" pitchFamily="34" charset="0"/>
            </a:endParaRPr>
          </a:p>
          <a:p>
            <a:r>
              <a:rPr lang="en-US" altLang="ko-KR" sz="1400" dirty="0">
                <a:solidFill>
                  <a:schemeClr val="bg1"/>
                </a:solidFill>
                <a:cs typeface="Arial" pitchFamily="34" charset="0"/>
              </a:rPr>
              <a:t>However, the TA-Lib does not include Trade Break Out Rule and Volatility, and the SMA uses a slightly different formula. </a:t>
            </a:r>
            <a:endParaRPr lang="ko-KR" altLang="en-US" sz="1400" dirty="0">
              <a:solidFill>
                <a:schemeClr val="bg1"/>
              </a:solidFill>
              <a:cs typeface="Arial" pitchFamily="34" charset="0"/>
            </a:endParaRPr>
          </a:p>
        </p:txBody>
      </p:sp>
      <p:grpSp>
        <p:nvGrpSpPr>
          <p:cNvPr id="58" name="Group 57">
            <a:extLst>
              <a:ext uri="{FF2B5EF4-FFF2-40B4-BE49-F238E27FC236}">
                <a16:creationId xmlns:a16="http://schemas.microsoft.com/office/drawing/2014/main" id="{964BE6C6-7FE5-4428-863D-B62DB8FF863D}"/>
              </a:ext>
            </a:extLst>
          </p:cNvPr>
          <p:cNvGrpSpPr/>
          <p:nvPr/>
        </p:nvGrpSpPr>
        <p:grpSpPr>
          <a:xfrm>
            <a:off x="796489" y="5201324"/>
            <a:ext cx="1987660" cy="553998"/>
            <a:chOff x="2551705" y="4283314"/>
            <a:chExt cx="2357003" cy="553998"/>
          </a:xfrm>
        </p:grpSpPr>
        <p:sp>
          <p:nvSpPr>
            <p:cNvPr id="59" name="TextBox 58">
              <a:extLst>
                <a:ext uri="{FF2B5EF4-FFF2-40B4-BE49-F238E27FC236}">
                  <a16:creationId xmlns:a16="http://schemas.microsoft.com/office/drawing/2014/main" id="{236329A0-F528-4CA0-BF4A-1639AC730BB8}"/>
                </a:ext>
              </a:extLst>
            </p:cNvPr>
            <p:cNvSpPr txBox="1"/>
            <p:nvPr/>
          </p:nvSpPr>
          <p:spPr>
            <a:xfrm>
              <a:off x="2551706" y="4560313"/>
              <a:ext cx="2357002" cy="276999"/>
            </a:xfrm>
            <a:prstGeom prst="rect">
              <a:avLst/>
            </a:prstGeom>
            <a:noFill/>
          </p:spPr>
          <p:txBody>
            <a:bodyPr wrap="square" rtlCol="0">
              <a:spAutoFit/>
            </a:bodyPr>
            <a:lstStyle/>
            <a:p>
              <a:pPr algn="ctr"/>
              <a:endParaRPr lang="ko-KR" altLang="en-US" sz="1200" dirty="0">
                <a:solidFill>
                  <a:schemeClr val="tx1">
                    <a:lumMod val="75000"/>
                    <a:lumOff val="25000"/>
                  </a:schemeClr>
                </a:solidFill>
                <a:cs typeface="Arial" pitchFamily="34" charset="0"/>
              </a:endParaRPr>
            </a:p>
          </p:txBody>
        </p:sp>
        <p:sp>
          <p:nvSpPr>
            <p:cNvPr id="60" name="TextBox 59">
              <a:extLst>
                <a:ext uri="{FF2B5EF4-FFF2-40B4-BE49-F238E27FC236}">
                  <a16:creationId xmlns:a16="http://schemas.microsoft.com/office/drawing/2014/main" id="{CC8C19A7-9C24-47CF-B43C-C0F5AA1E12AE}"/>
                </a:ext>
              </a:extLst>
            </p:cNvPr>
            <p:cNvSpPr txBox="1"/>
            <p:nvPr/>
          </p:nvSpPr>
          <p:spPr>
            <a:xfrm>
              <a:off x="2551705" y="4283314"/>
              <a:ext cx="2336966" cy="276999"/>
            </a:xfrm>
            <a:prstGeom prst="rect">
              <a:avLst/>
            </a:prstGeom>
            <a:noFill/>
          </p:spPr>
          <p:txBody>
            <a:bodyPr wrap="square" rtlCol="0">
              <a:spAutoFit/>
            </a:bodyPr>
            <a:lstStyle/>
            <a:p>
              <a:pPr algn="ctr"/>
              <a:r>
                <a:rPr lang="en-US" altLang="ko-KR" sz="1200" b="1" dirty="0">
                  <a:solidFill>
                    <a:schemeClr val="accent2"/>
                  </a:solidFill>
                  <a:cs typeface="Arial" pitchFamily="34" charset="0"/>
                </a:rPr>
                <a:t>Simple Moving Average</a:t>
              </a:r>
              <a:endParaRPr lang="ko-KR" altLang="en-US" sz="1200" b="1" dirty="0">
                <a:solidFill>
                  <a:schemeClr val="accent2"/>
                </a:solidFill>
                <a:cs typeface="Arial" pitchFamily="34" charset="0"/>
              </a:endParaRPr>
            </a:p>
          </p:txBody>
        </p:sp>
      </p:grpSp>
      <p:grpSp>
        <p:nvGrpSpPr>
          <p:cNvPr id="61" name="Group 60">
            <a:extLst>
              <a:ext uri="{FF2B5EF4-FFF2-40B4-BE49-F238E27FC236}">
                <a16:creationId xmlns:a16="http://schemas.microsoft.com/office/drawing/2014/main" id="{40CCF425-9769-4B54-AEB3-5455F8173A74}"/>
              </a:ext>
            </a:extLst>
          </p:cNvPr>
          <p:cNvGrpSpPr/>
          <p:nvPr/>
        </p:nvGrpSpPr>
        <p:grpSpPr>
          <a:xfrm>
            <a:off x="3654532" y="5201324"/>
            <a:ext cx="1987660" cy="553998"/>
            <a:chOff x="2551705" y="4283314"/>
            <a:chExt cx="2357003" cy="553998"/>
          </a:xfrm>
        </p:grpSpPr>
        <p:sp>
          <p:nvSpPr>
            <p:cNvPr id="62" name="TextBox 61">
              <a:extLst>
                <a:ext uri="{FF2B5EF4-FFF2-40B4-BE49-F238E27FC236}">
                  <a16:creationId xmlns:a16="http://schemas.microsoft.com/office/drawing/2014/main" id="{32C27278-5E3B-4F73-B2A8-6C8A1FCCF2F7}"/>
                </a:ext>
              </a:extLst>
            </p:cNvPr>
            <p:cNvSpPr txBox="1"/>
            <p:nvPr/>
          </p:nvSpPr>
          <p:spPr>
            <a:xfrm>
              <a:off x="2551706" y="4560313"/>
              <a:ext cx="2357002" cy="276999"/>
            </a:xfrm>
            <a:prstGeom prst="rect">
              <a:avLst/>
            </a:prstGeom>
            <a:noFill/>
          </p:spPr>
          <p:txBody>
            <a:bodyPr wrap="square" rtlCol="0">
              <a:spAutoFit/>
            </a:bodyPr>
            <a:lstStyle/>
            <a:p>
              <a:pPr algn="ctr"/>
              <a:endParaRPr lang="ko-KR" altLang="en-US" sz="1200" dirty="0">
                <a:solidFill>
                  <a:schemeClr val="tx1">
                    <a:lumMod val="75000"/>
                    <a:lumOff val="25000"/>
                  </a:schemeClr>
                </a:solidFill>
                <a:cs typeface="Arial" pitchFamily="34" charset="0"/>
              </a:endParaRPr>
            </a:p>
          </p:txBody>
        </p:sp>
        <p:sp>
          <p:nvSpPr>
            <p:cNvPr id="63" name="TextBox 62">
              <a:extLst>
                <a:ext uri="{FF2B5EF4-FFF2-40B4-BE49-F238E27FC236}">
                  <a16:creationId xmlns:a16="http://schemas.microsoft.com/office/drawing/2014/main" id="{75044AF9-74F1-41F6-B504-14C6D27D766E}"/>
                </a:ext>
              </a:extLst>
            </p:cNvPr>
            <p:cNvSpPr txBox="1"/>
            <p:nvPr/>
          </p:nvSpPr>
          <p:spPr>
            <a:xfrm>
              <a:off x="2551705" y="4283314"/>
              <a:ext cx="2336966" cy="276999"/>
            </a:xfrm>
            <a:prstGeom prst="rect">
              <a:avLst/>
            </a:prstGeom>
            <a:noFill/>
          </p:spPr>
          <p:txBody>
            <a:bodyPr wrap="square" rtlCol="0">
              <a:spAutoFit/>
            </a:bodyPr>
            <a:lstStyle/>
            <a:p>
              <a:pPr algn="ctr"/>
              <a:r>
                <a:rPr lang="en-US" altLang="ko-KR" sz="1200" b="1" dirty="0">
                  <a:solidFill>
                    <a:srgbClr val="90C221"/>
                  </a:solidFill>
                  <a:cs typeface="Arial" pitchFamily="34" charset="0"/>
                </a:rPr>
                <a:t>Trade Break Out Rule</a:t>
              </a:r>
              <a:endParaRPr lang="ko-KR" altLang="en-US" sz="1200" b="1" dirty="0">
                <a:solidFill>
                  <a:srgbClr val="90C221"/>
                </a:solidFill>
                <a:cs typeface="Arial" pitchFamily="34" charset="0"/>
              </a:endParaRPr>
            </a:p>
          </p:txBody>
        </p:sp>
      </p:grpSp>
      <p:grpSp>
        <p:nvGrpSpPr>
          <p:cNvPr id="64" name="Group 63">
            <a:extLst>
              <a:ext uri="{FF2B5EF4-FFF2-40B4-BE49-F238E27FC236}">
                <a16:creationId xmlns:a16="http://schemas.microsoft.com/office/drawing/2014/main" id="{81065512-C826-48E6-B24C-71AF2AB8EC88}"/>
              </a:ext>
            </a:extLst>
          </p:cNvPr>
          <p:cNvGrpSpPr/>
          <p:nvPr/>
        </p:nvGrpSpPr>
        <p:grpSpPr>
          <a:xfrm>
            <a:off x="9370618" y="5201324"/>
            <a:ext cx="1987660" cy="553998"/>
            <a:chOff x="2551705" y="4283314"/>
            <a:chExt cx="2357003" cy="553998"/>
          </a:xfrm>
        </p:grpSpPr>
        <p:sp>
          <p:nvSpPr>
            <p:cNvPr id="65" name="TextBox 64">
              <a:extLst>
                <a:ext uri="{FF2B5EF4-FFF2-40B4-BE49-F238E27FC236}">
                  <a16:creationId xmlns:a16="http://schemas.microsoft.com/office/drawing/2014/main" id="{1DACF3D3-C778-4498-B08D-3BC886E5D94A}"/>
                </a:ext>
              </a:extLst>
            </p:cNvPr>
            <p:cNvSpPr txBox="1"/>
            <p:nvPr/>
          </p:nvSpPr>
          <p:spPr>
            <a:xfrm>
              <a:off x="2551706" y="4560313"/>
              <a:ext cx="2357002" cy="276999"/>
            </a:xfrm>
            <a:prstGeom prst="rect">
              <a:avLst/>
            </a:prstGeom>
            <a:noFill/>
          </p:spPr>
          <p:txBody>
            <a:bodyPr wrap="square" rtlCol="0">
              <a:spAutoFit/>
            </a:bodyPr>
            <a:lstStyle/>
            <a:p>
              <a:pPr algn="ctr"/>
              <a:endParaRPr lang="ko-KR" altLang="en-US" sz="1200" dirty="0">
                <a:solidFill>
                  <a:schemeClr val="tx1">
                    <a:lumMod val="75000"/>
                    <a:lumOff val="25000"/>
                  </a:schemeClr>
                </a:solidFill>
                <a:cs typeface="Arial" pitchFamily="34" charset="0"/>
              </a:endParaRPr>
            </a:p>
          </p:txBody>
        </p:sp>
        <p:sp>
          <p:nvSpPr>
            <p:cNvPr id="66" name="TextBox 65">
              <a:extLst>
                <a:ext uri="{FF2B5EF4-FFF2-40B4-BE49-F238E27FC236}">
                  <a16:creationId xmlns:a16="http://schemas.microsoft.com/office/drawing/2014/main" id="{6AAAB28A-516E-4A82-9D78-16CBC1E4C6BE}"/>
                </a:ext>
              </a:extLst>
            </p:cNvPr>
            <p:cNvSpPr txBox="1"/>
            <p:nvPr/>
          </p:nvSpPr>
          <p:spPr>
            <a:xfrm>
              <a:off x="2551705" y="4283314"/>
              <a:ext cx="2336966" cy="276999"/>
            </a:xfrm>
            <a:prstGeom prst="rect">
              <a:avLst/>
            </a:prstGeom>
            <a:noFill/>
          </p:spPr>
          <p:txBody>
            <a:bodyPr wrap="square" rtlCol="0">
              <a:spAutoFit/>
            </a:bodyPr>
            <a:lstStyle/>
            <a:p>
              <a:pPr algn="ctr"/>
              <a:r>
                <a:rPr lang="en-US" altLang="ko-KR" sz="1200" b="1" dirty="0">
                  <a:solidFill>
                    <a:srgbClr val="E62601"/>
                  </a:solidFill>
                  <a:cs typeface="Arial" pitchFamily="34" charset="0"/>
                </a:rPr>
                <a:t>Momentum</a:t>
              </a:r>
              <a:endParaRPr lang="ko-KR" altLang="en-US" sz="1200" b="1" dirty="0">
                <a:solidFill>
                  <a:srgbClr val="E62601"/>
                </a:solidFill>
                <a:cs typeface="Arial" pitchFamily="34" charset="0"/>
              </a:endParaRPr>
            </a:p>
          </p:txBody>
        </p:sp>
      </p:grpSp>
      <p:sp>
        <p:nvSpPr>
          <p:cNvPr id="67" name="Oval 66">
            <a:extLst>
              <a:ext uri="{FF2B5EF4-FFF2-40B4-BE49-F238E27FC236}">
                <a16:creationId xmlns:a16="http://schemas.microsoft.com/office/drawing/2014/main" id="{D5E32051-5661-4E53-9578-2DA208CB9780}"/>
              </a:ext>
            </a:extLst>
          </p:cNvPr>
          <p:cNvSpPr/>
          <p:nvPr/>
        </p:nvSpPr>
        <p:spPr>
          <a:xfrm>
            <a:off x="4331240" y="4436342"/>
            <a:ext cx="634244" cy="63424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nvGrpSpPr>
          <p:cNvPr id="68" name="Group 67">
            <a:extLst>
              <a:ext uri="{FF2B5EF4-FFF2-40B4-BE49-F238E27FC236}">
                <a16:creationId xmlns:a16="http://schemas.microsoft.com/office/drawing/2014/main" id="{3DB6B697-39E9-4823-9538-E04F06C69FC9}"/>
              </a:ext>
            </a:extLst>
          </p:cNvPr>
          <p:cNvGrpSpPr/>
          <p:nvPr/>
        </p:nvGrpSpPr>
        <p:grpSpPr>
          <a:xfrm>
            <a:off x="6512575" y="5201324"/>
            <a:ext cx="1987660" cy="553998"/>
            <a:chOff x="2551705" y="4283314"/>
            <a:chExt cx="2357003" cy="553998"/>
          </a:xfrm>
        </p:grpSpPr>
        <p:sp>
          <p:nvSpPr>
            <p:cNvPr id="69" name="TextBox 68">
              <a:extLst>
                <a:ext uri="{FF2B5EF4-FFF2-40B4-BE49-F238E27FC236}">
                  <a16:creationId xmlns:a16="http://schemas.microsoft.com/office/drawing/2014/main" id="{EB9D9CA3-DE3A-42E9-AD46-E3305AC462BE}"/>
                </a:ext>
              </a:extLst>
            </p:cNvPr>
            <p:cNvSpPr txBox="1"/>
            <p:nvPr/>
          </p:nvSpPr>
          <p:spPr>
            <a:xfrm>
              <a:off x="2551706" y="4560313"/>
              <a:ext cx="2357002" cy="276999"/>
            </a:xfrm>
            <a:prstGeom prst="rect">
              <a:avLst/>
            </a:prstGeom>
            <a:noFill/>
          </p:spPr>
          <p:txBody>
            <a:bodyPr wrap="square" rtlCol="0">
              <a:spAutoFit/>
            </a:bodyPr>
            <a:lstStyle/>
            <a:p>
              <a:pPr algn="ctr"/>
              <a:endParaRPr lang="ko-KR" altLang="en-US" sz="1200" dirty="0">
                <a:solidFill>
                  <a:schemeClr val="tx1">
                    <a:lumMod val="75000"/>
                    <a:lumOff val="25000"/>
                  </a:schemeClr>
                </a:solidFill>
                <a:cs typeface="Arial" pitchFamily="34" charset="0"/>
              </a:endParaRPr>
            </a:p>
          </p:txBody>
        </p:sp>
        <p:sp>
          <p:nvSpPr>
            <p:cNvPr id="70" name="TextBox 69">
              <a:extLst>
                <a:ext uri="{FF2B5EF4-FFF2-40B4-BE49-F238E27FC236}">
                  <a16:creationId xmlns:a16="http://schemas.microsoft.com/office/drawing/2014/main" id="{8252F004-F67C-4306-A492-3AC757B38070}"/>
                </a:ext>
              </a:extLst>
            </p:cNvPr>
            <p:cNvSpPr txBox="1"/>
            <p:nvPr/>
          </p:nvSpPr>
          <p:spPr>
            <a:xfrm>
              <a:off x="2551705" y="4283314"/>
              <a:ext cx="2336966" cy="276999"/>
            </a:xfrm>
            <a:prstGeom prst="rect">
              <a:avLst/>
            </a:prstGeom>
            <a:noFill/>
          </p:spPr>
          <p:txBody>
            <a:bodyPr wrap="square" rtlCol="0">
              <a:spAutoFit/>
            </a:bodyPr>
            <a:lstStyle/>
            <a:p>
              <a:pPr algn="ctr"/>
              <a:r>
                <a:rPr lang="en-US" altLang="ko-KR" sz="1200" b="1" dirty="0">
                  <a:solidFill>
                    <a:srgbClr val="FBA200"/>
                  </a:solidFill>
                  <a:cs typeface="Arial" pitchFamily="34" charset="0"/>
                </a:rPr>
                <a:t>Volatility</a:t>
              </a:r>
              <a:endParaRPr lang="ko-KR" altLang="en-US" sz="1200" b="1" dirty="0">
                <a:solidFill>
                  <a:srgbClr val="FBA200"/>
                </a:solidFill>
                <a:cs typeface="Arial" pitchFamily="34" charset="0"/>
              </a:endParaRPr>
            </a:p>
          </p:txBody>
        </p:sp>
      </p:grpSp>
      <p:sp>
        <p:nvSpPr>
          <p:cNvPr id="71" name="Oval 70">
            <a:extLst>
              <a:ext uri="{FF2B5EF4-FFF2-40B4-BE49-F238E27FC236}">
                <a16:creationId xmlns:a16="http://schemas.microsoft.com/office/drawing/2014/main" id="{3278AD58-7DC1-4B17-B3A9-559B1A638803}"/>
              </a:ext>
            </a:extLst>
          </p:cNvPr>
          <p:cNvSpPr/>
          <p:nvPr/>
        </p:nvSpPr>
        <p:spPr>
          <a:xfrm>
            <a:off x="1473197" y="4443342"/>
            <a:ext cx="634244" cy="63424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72" name="Oval 71">
            <a:extLst>
              <a:ext uri="{FF2B5EF4-FFF2-40B4-BE49-F238E27FC236}">
                <a16:creationId xmlns:a16="http://schemas.microsoft.com/office/drawing/2014/main" id="{D5EB7081-9FAB-4694-A43C-6E3858B517FA}"/>
              </a:ext>
            </a:extLst>
          </p:cNvPr>
          <p:cNvSpPr/>
          <p:nvPr/>
        </p:nvSpPr>
        <p:spPr>
          <a:xfrm>
            <a:off x="7189283" y="4436342"/>
            <a:ext cx="634244" cy="634244"/>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73" name="Oval 72">
            <a:extLst>
              <a:ext uri="{FF2B5EF4-FFF2-40B4-BE49-F238E27FC236}">
                <a16:creationId xmlns:a16="http://schemas.microsoft.com/office/drawing/2014/main" id="{6CB0FA2F-4491-4474-AFA3-80B0D245C5FE}"/>
              </a:ext>
            </a:extLst>
          </p:cNvPr>
          <p:cNvSpPr/>
          <p:nvPr/>
        </p:nvSpPr>
        <p:spPr>
          <a:xfrm>
            <a:off x="10047326" y="4444734"/>
            <a:ext cx="634244" cy="63424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78" name="TextBox 77">
            <a:extLst>
              <a:ext uri="{FF2B5EF4-FFF2-40B4-BE49-F238E27FC236}">
                <a16:creationId xmlns:a16="http://schemas.microsoft.com/office/drawing/2014/main" id="{90F813EB-8A10-4110-99A1-8E857D306504}"/>
              </a:ext>
            </a:extLst>
          </p:cNvPr>
          <p:cNvSpPr txBox="1"/>
          <p:nvPr/>
        </p:nvSpPr>
        <p:spPr>
          <a:xfrm>
            <a:off x="2603612" y="1502596"/>
            <a:ext cx="6984776"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For this project, I decided to use python for both implementing technical indicators and the genetic algorithm. This allows me to use a powerful library for technical indicators. </a:t>
            </a:r>
            <a:endParaRPr lang="ko-KR" altLang="en-US" sz="1200" dirty="0">
              <a:solidFill>
                <a:schemeClr val="tx1">
                  <a:lumMod val="75000"/>
                  <a:lumOff val="25000"/>
                </a:schemeClr>
              </a:solidFill>
              <a:cs typeface="Arial" pitchFamily="34" charset="0"/>
            </a:endParaRPr>
          </a:p>
        </p:txBody>
      </p:sp>
      <p:sp>
        <p:nvSpPr>
          <p:cNvPr id="89" name="Rectangle 1">
            <a:extLst>
              <a:ext uri="{FF2B5EF4-FFF2-40B4-BE49-F238E27FC236}">
                <a16:creationId xmlns:a16="http://schemas.microsoft.com/office/drawing/2014/main" id="{5E817A34-DF87-45E1-B443-C07B910874B9}"/>
              </a:ext>
            </a:extLst>
          </p:cNvPr>
          <p:cNvSpPr>
            <a:spLocks noChangeAspect="1"/>
          </p:cNvSpPr>
          <p:nvPr/>
        </p:nvSpPr>
        <p:spPr>
          <a:xfrm>
            <a:off x="10352920" y="3017763"/>
            <a:ext cx="1049318" cy="1045427"/>
          </a:xfrm>
          <a:custGeom>
            <a:avLst/>
            <a:gdLst/>
            <a:ahLst/>
            <a:cxnLst/>
            <a:rect l="l" t="t" r="r" b="b"/>
            <a:pathLst>
              <a:path w="3960000" h="3945309">
                <a:moveTo>
                  <a:pt x="466104" y="2636906"/>
                </a:moveTo>
                <a:lnTo>
                  <a:pt x="466104" y="2780922"/>
                </a:lnTo>
                <a:lnTo>
                  <a:pt x="2050104" y="2780922"/>
                </a:lnTo>
                <a:lnTo>
                  <a:pt x="2050104" y="2636906"/>
                </a:lnTo>
                <a:close/>
                <a:moveTo>
                  <a:pt x="466104" y="2407894"/>
                </a:moveTo>
                <a:lnTo>
                  <a:pt x="466104" y="2551910"/>
                </a:lnTo>
                <a:lnTo>
                  <a:pt x="2050104" y="2551910"/>
                </a:lnTo>
                <a:lnTo>
                  <a:pt x="2050104" y="2407894"/>
                </a:lnTo>
                <a:close/>
                <a:moveTo>
                  <a:pt x="466104" y="2178881"/>
                </a:moveTo>
                <a:lnTo>
                  <a:pt x="466104" y="2322897"/>
                </a:lnTo>
                <a:lnTo>
                  <a:pt x="2050104" y="2322897"/>
                </a:lnTo>
                <a:lnTo>
                  <a:pt x="2050104" y="2178881"/>
                </a:lnTo>
                <a:close/>
                <a:moveTo>
                  <a:pt x="3358993" y="2178880"/>
                </a:moveTo>
                <a:cubicBezTo>
                  <a:pt x="3299346" y="2178880"/>
                  <a:pt x="3250993" y="2227233"/>
                  <a:pt x="3250993" y="2286880"/>
                </a:cubicBezTo>
                <a:cubicBezTo>
                  <a:pt x="3250993" y="2346527"/>
                  <a:pt x="3299346" y="2394880"/>
                  <a:pt x="3358993" y="2394880"/>
                </a:cubicBezTo>
                <a:cubicBezTo>
                  <a:pt x="3418640" y="2394880"/>
                  <a:pt x="3466993" y="2346527"/>
                  <a:pt x="3466993" y="2286880"/>
                </a:cubicBezTo>
                <a:cubicBezTo>
                  <a:pt x="3466993" y="2227233"/>
                  <a:pt x="3418640" y="2178880"/>
                  <a:pt x="3358993" y="2178880"/>
                </a:cubicBezTo>
                <a:close/>
                <a:moveTo>
                  <a:pt x="2962949" y="2178880"/>
                </a:moveTo>
                <a:cubicBezTo>
                  <a:pt x="2903302" y="2178880"/>
                  <a:pt x="2854949" y="2227233"/>
                  <a:pt x="2854949" y="2286880"/>
                </a:cubicBezTo>
                <a:cubicBezTo>
                  <a:pt x="2854949" y="2346527"/>
                  <a:pt x="2903302" y="2394880"/>
                  <a:pt x="2962949" y="2394880"/>
                </a:cubicBezTo>
                <a:cubicBezTo>
                  <a:pt x="3022596" y="2394880"/>
                  <a:pt x="3070949" y="2346527"/>
                  <a:pt x="3070949" y="2286880"/>
                </a:cubicBezTo>
                <a:cubicBezTo>
                  <a:pt x="3070949" y="2227233"/>
                  <a:pt x="3022596" y="2178880"/>
                  <a:pt x="2962949" y="2178880"/>
                </a:cubicBezTo>
                <a:close/>
                <a:moveTo>
                  <a:pt x="2566905" y="2178880"/>
                </a:moveTo>
                <a:cubicBezTo>
                  <a:pt x="2507258" y="2178880"/>
                  <a:pt x="2458905" y="2227233"/>
                  <a:pt x="2458905" y="2286880"/>
                </a:cubicBezTo>
                <a:cubicBezTo>
                  <a:pt x="2458905" y="2346527"/>
                  <a:pt x="2507258" y="2394880"/>
                  <a:pt x="2566905" y="2394880"/>
                </a:cubicBezTo>
                <a:cubicBezTo>
                  <a:pt x="2626552" y="2394880"/>
                  <a:pt x="2674905" y="2346527"/>
                  <a:pt x="2674905" y="2286880"/>
                </a:cubicBezTo>
                <a:cubicBezTo>
                  <a:pt x="2674905" y="2227233"/>
                  <a:pt x="2626552" y="2178880"/>
                  <a:pt x="2566905" y="2178880"/>
                </a:cubicBezTo>
                <a:close/>
                <a:moveTo>
                  <a:pt x="154649" y="2155901"/>
                </a:moveTo>
                <a:lnTo>
                  <a:pt x="154649" y="2803901"/>
                </a:lnTo>
                <a:lnTo>
                  <a:pt x="298665" y="2803901"/>
                </a:lnTo>
                <a:lnTo>
                  <a:pt x="298665" y="2155901"/>
                </a:lnTo>
                <a:close/>
                <a:moveTo>
                  <a:pt x="3645310" y="2153519"/>
                </a:moveTo>
                <a:lnTo>
                  <a:pt x="3645310" y="2801519"/>
                </a:lnTo>
                <a:lnTo>
                  <a:pt x="3789326" y="2801519"/>
                </a:lnTo>
                <a:lnTo>
                  <a:pt x="3789326" y="2153519"/>
                </a:lnTo>
                <a:close/>
                <a:moveTo>
                  <a:pt x="0" y="2032992"/>
                </a:moveTo>
                <a:lnTo>
                  <a:pt x="3960000" y="2032992"/>
                </a:lnTo>
                <a:lnTo>
                  <a:pt x="3960000" y="2897088"/>
                </a:lnTo>
                <a:lnTo>
                  <a:pt x="2124016" y="2897088"/>
                </a:lnTo>
                <a:lnTo>
                  <a:pt x="2124016" y="3513261"/>
                </a:lnTo>
                <a:lnTo>
                  <a:pt x="2268032" y="3513261"/>
                </a:lnTo>
                <a:cubicBezTo>
                  <a:pt x="2331437" y="3513261"/>
                  <a:pt x="2388462" y="3540577"/>
                  <a:pt x="2426674" y="3585269"/>
                </a:cubicBezTo>
                <a:lnTo>
                  <a:pt x="3960000" y="3585269"/>
                </a:lnTo>
                <a:lnTo>
                  <a:pt x="3960000" y="3873301"/>
                </a:lnTo>
                <a:lnTo>
                  <a:pt x="2426674" y="3873301"/>
                </a:lnTo>
                <a:cubicBezTo>
                  <a:pt x="2388462" y="3917993"/>
                  <a:pt x="2331437" y="3945309"/>
                  <a:pt x="2268032" y="3945309"/>
                </a:cubicBezTo>
                <a:lnTo>
                  <a:pt x="1691968" y="3945309"/>
                </a:lnTo>
                <a:cubicBezTo>
                  <a:pt x="1628563" y="3945309"/>
                  <a:pt x="1571538" y="3917993"/>
                  <a:pt x="1533326" y="3873301"/>
                </a:cubicBezTo>
                <a:lnTo>
                  <a:pt x="0" y="3873301"/>
                </a:lnTo>
                <a:lnTo>
                  <a:pt x="0" y="3585269"/>
                </a:lnTo>
                <a:lnTo>
                  <a:pt x="1533326" y="3585269"/>
                </a:lnTo>
                <a:cubicBezTo>
                  <a:pt x="1571538" y="3540577"/>
                  <a:pt x="1628563" y="3513261"/>
                  <a:pt x="1691968" y="3513261"/>
                </a:cubicBezTo>
                <a:lnTo>
                  <a:pt x="1835984" y="3513261"/>
                </a:lnTo>
                <a:lnTo>
                  <a:pt x="1835984" y="2897088"/>
                </a:lnTo>
                <a:lnTo>
                  <a:pt x="0" y="2897088"/>
                </a:lnTo>
                <a:close/>
                <a:moveTo>
                  <a:pt x="466104" y="1620410"/>
                </a:moveTo>
                <a:lnTo>
                  <a:pt x="466104" y="1764426"/>
                </a:lnTo>
                <a:lnTo>
                  <a:pt x="2050104" y="1764426"/>
                </a:lnTo>
                <a:lnTo>
                  <a:pt x="2050104" y="1620410"/>
                </a:lnTo>
                <a:close/>
                <a:moveTo>
                  <a:pt x="466104" y="1391398"/>
                </a:moveTo>
                <a:lnTo>
                  <a:pt x="466104" y="1535414"/>
                </a:lnTo>
                <a:lnTo>
                  <a:pt x="2050104" y="1535414"/>
                </a:lnTo>
                <a:lnTo>
                  <a:pt x="2050104" y="1391398"/>
                </a:lnTo>
                <a:close/>
                <a:moveTo>
                  <a:pt x="466104" y="1162385"/>
                </a:moveTo>
                <a:lnTo>
                  <a:pt x="466104" y="1306401"/>
                </a:lnTo>
                <a:lnTo>
                  <a:pt x="2050104" y="1306401"/>
                </a:lnTo>
                <a:lnTo>
                  <a:pt x="2050104" y="1162385"/>
                </a:lnTo>
                <a:close/>
                <a:moveTo>
                  <a:pt x="3358993" y="1162384"/>
                </a:moveTo>
                <a:cubicBezTo>
                  <a:pt x="3299346" y="1162384"/>
                  <a:pt x="3250993" y="1210737"/>
                  <a:pt x="3250993" y="1270384"/>
                </a:cubicBezTo>
                <a:cubicBezTo>
                  <a:pt x="3250993" y="1330031"/>
                  <a:pt x="3299346" y="1378384"/>
                  <a:pt x="3358993" y="1378384"/>
                </a:cubicBezTo>
                <a:cubicBezTo>
                  <a:pt x="3418640" y="1378384"/>
                  <a:pt x="3466993" y="1330031"/>
                  <a:pt x="3466993" y="1270384"/>
                </a:cubicBezTo>
                <a:cubicBezTo>
                  <a:pt x="3466993" y="1210737"/>
                  <a:pt x="3418640" y="1162384"/>
                  <a:pt x="3358993" y="1162384"/>
                </a:cubicBezTo>
                <a:close/>
                <a:moveTo>
                  <a:pt x="2962949" y="1162384"/>
                </a:moveTo>
                <a:cubicBezTo>
                  <a:pt x="2903302" y="1162384"/>
                  <a:pt x="2854949" y="1210737"/>
                  <a:pt x="2854949" y="1270384"/>
                </a:cubicBezTo>
                <a:cubicBezTo>
                  <a:pt x="2854949" y="1330031"/>
                  <a:pt x="2903302" y="1378384"/>
                  <a:pt x="2962949" y="1378384"/>
                </a:cubicBezTo>
                <a:cubicBezTo>
                  <a:pt x="3022596" y="1378384"/>
                  <a:pt x="3070949" y="1330031"/>
                  <a:pt x="3070949" y="1270384"/>
                </a:cubicBezTo>
                <a:cubicBezTo>
                  <a:pt x="3070949" y="1210737"/>
                  <a:pt x="3022596" y="1162384"/>
                  <a:pt x="2962949" y="1162384"/>
                </a:cubicBezTo>
                <a:close/>
                <a:moveTo>
                  <a:pt x="2566905" y="1162384"/>
                </a:moveTo>
                <a:cubicBezTo>
                  <a:pt x="2507258" y="1162384"/>
                  <a:pt x="2458905" y="1210737"/>
                  <a:pt x="2458905" y="1270384"/>
                </a:cubicBezTo>
                <a:cubicBezTo>
                  <a:pt x="2458905" y="1330031"/>
                  <a:pt x="2507258" y="1378384"/>
                  <a:pt x="2566905" y="1378384"/>
                </a:cubicBezTo>
                <a:cubicBezTo>
                  <a:pt x="2626552" y="1378384"/>
                  <a:pt x="2674905" y="1330031"/>
                  <a:pt x="2674905" y="1270384"/>
                </a:cubicBezTo>
                <a:cubicBezTo>
                  <a:pt x="2674905" y="1210737"/>
                  <a:pt x="2626552" y="1162384"/>
                  <a:pt x="2566905" y="1162384"/>
                </a:cubicBezTo>
                <a:close/>
                <a:moveTo>
                  <a:pt x="154649" y="1139405"/>
                </a:moveTo>
                <a:lnTo>
                  <a:pt x="154649" y="1787405"/>
                </a:lnTo>
                <a:lnTo>
                  <a:pt x="298665" y="1787405"/>
                </a:lnTo>
                <a:lnTo>
                  <a:pt x="298665" y="1139405"/>
                </a:lnTo>
                <a:close/>
                <a:moveTo>
                  <a:pt x="3645310" y="1137023"/>
                </a:moveTo>
                <a:lnTo>
                  <a:pt x="3645310" y="1785023"/>
                </a:lnTo>
                <a:lnTo>
                  <a:pt x="3789326" y="1785023"/>
                </a:lnTo>
                <a:lnTo>
                  <a:pt x="3789326" y="1137023"/>
                </a:lnTo>
                <a:close/>
                <a:moveTo>
                  <a:pt x="0" y="1016496"/>
                </a:moveTo>
                <a:lnTo>
                  <a:pt x="3960000" y="1016496"/>
                </a:lnTo>
                <a:lnTo>
                  <a:pt x="3960000" y="1880592"/>
                </a:lnTo>
                <a:lnTo>
                  <a:pt x="0" y="1880592"/>
                </a:lnTo>
                <a:close/>
                <a:moveTo>
                  <a:pt x="466104" y="603914"/>
                </a:moveTo>
                <a:lnTo>
                  <a:pt x="466104" y="747930"/>
                </a:lnTo>
                <a:lnTo>
                  <a:pt x="2050104" y="747930"/>
                </a:lnTo>
                <a:lnTo>
                  <a:pt x="2050104" y="603914"/>
                </a:lnTo>
                <a:close/>
                <a:moveTo>
                  <a:pt x="466104" y="374902"/>
                </a:moveTo>
                <a:lnTo>
                  <a:pt x="466104" y="518918"/>
                </a:lnTo>
                <a:lnTo>
                  <a:pt x="2050104" y="518918"/>
                </a:lnTo>
                <a:lnTo>
                  <a:pt x="2050104" y="374902"/>
                </a:lnTo>
                <a:close/>
                <a:moveTo>
                  <a:pt x="466104" y="145889"/>
                </a:moveTo>
                <a:lnTo>
                  <a:pt x="466104" y="289905"/>
                </a:lnTo>
                <a:lnTo>
                  <a:pt x="2050104" y="289905"/>
                </a:lnTo>
                <a:lnTo>
                  <a:pt x="2050104" y="145889"/>
                </a:lnTo>
                <a:close/>
                <a:moveTo>
                  <a:pt x="3358993" y="145888"/>
                </a:moveTo>
                <a:cubicBezTo>
                  <a:pt x="3299346" y="145888"/>
                  <a:pt x="3250993" y="194241"/>
                  <a:pt x="3250993" y="253888"/>
                </a:cubicBezTo>
                <a:cubicBezTo>
                  <a:pt x="3250993" y="313535"/>
                  <a:pt x="3299346" y="361888"/>
                  <a:pt x="3358993" y="361888"/>
                </a:cubicBezTo>
                <a:cubicBezTo>
                  <a:pt x="3418640" y="361888"/>
                  <a:pt x="3466993" y="313535"/>
                  <a:pt x="3466993" y="253888"/>
                </a:cubicBezTo>
                <a:cubicBezTo>
                  <a:pt x="3466993" y="194241"/>
                  <a:pt x="3418640" y="145888"/>
                  <a:pt x="3358993" y="145888"/>
                </a:cubicBezTo>
                <a:close/>
                <a:moveTo>
                  <a:pt x="2962949" y="145888"/>
                </a:moveTo>
                <a:cubicBezTo>
                  <a:pt x="2903302" y="145888"/>
                  <a:pt x="2854949" y="194241"/>
                  <a:pt x="2854949" y="253888"/>
                </a:cubicBezTo>
                <a:cubicBezTo>
                  <a:pt x="2854949" y="313535"/>
                  <a:pt x="2903302" y="361888"/>
                  <a:pt x="2962949" y="361888"/>
                </a:cubicBezTo>
                <a:cubicBezTo>
                  <a:pt x="3022596" y="361888"/>
                  <a:pt x="3070949" y="313535"/>
                  <a:pt x="3070949" y="253888"/>
                </a:cubicBezTo>
                <a:cubicBezTo>
                  <a:pt x="3070949" y="194241"/>
                  <a:pt x="3022596" y="145888"/>
                  <a:pt x="2962949" y="145888"/>
                </a:cubicBezTo>
                <a:close/>
                <a:moveTo>
                  <a:pt x="2566905" y="145888"/>
                </a:moveTo>
                <a:cubicBezTo>
                  <a:pt x="2507258" y="145888"/>
                  <a:pt x="2458905" y="194241"/>
                  <a:pt x="2458905" y="253888"/>
                </a:cubicBezTo>
                <a:cubicBezTo>
                  <a:pt x="2458905" y="313535"/>
                  <a:pt x="2507258" y="361888"/>
                  <a:pt x="2566905" y="361888"/>
                </a:cubicBezTo>
                <a:cubicBezTo>
                  <a:pt x="2626552" y="361888"/>
                  <a:pt x="2674905" y="313535"/>
                  <a:pt x="2674905" y="253888"/>
                </a:cubicBezTo>
                <a:cubicBezTo>
                  <a:pt x="2674905" y="194241"/>
                  <a:pt x="2626552" y="145888"/>
                  <a:pt x="2566905" y="145888"/>
                </a:cubicBezTo>
                <a:close/>
                <a:moveTo>
                  <a:pt x="154649" y="122909"/>
                </a:moveTo>
                <a:lnTo>
                  <a:pt x="154649" y="770909"/>
                </a:lnTo>
                <a:lnTo>
                  <a:pt x="298665" y="770909"/>
                </a:lnTo>
                <a:lnTo>
                  <a:pt x="298665" y="122909"/>
                </a:lnTo>
                <a:close/>
                <a:moveTo>
                  <a:pt x="3645310" y="120527"/>
                </a:moveTo>
                <a:lnTo>
                  <a:pt x="3645310" y="768527"/>
                </a:lnTo>
                <a:lnTo>
                  <a:pt x="3789326" y="768527"/>
                </a:lnTo>
                <a:lnTo>
                  <a:pt x="3789326" y="120527"/>
                </a:lnTo>
                <a:close/>
                <a:moveTo>
                  <a:pt x="0" y="0"/>
                </a:moveTo>
                <a:lnTo>
                  <a:pt x="3960000" y="0"/>
                </a:lnTo>
                <a:lnTo>
                  <a:pt x="3960000" y="864096"/>
                </a:lnTo>
                <a:lnTo>
                  <a:pt x="0" y="86409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90" name="Rectangle 1">
            <a:extLst>
              <a:ext uri="{FF2B5EF4-FFF2-40B4-BE49-F238E27FC236}">
                <a16:creationId xmlns:a16="http://schemas.microsoft.com/office/drawing/2014/main" id="{05A27A6C-9F17-4AA9-B14B-2D789254C3C8}"/>
              </a:ext>
            </a:extLst>
          </p:cNvPr>
          <p:cNvSpPr>
            <a:spLocks noChangeAspect="1"/>
          </p:cNvSpPr>
          <p:nvPr/>
        </p:nvSpPr>
        <p:spPr>
          <a:xfrm>
            <a:off x="9145073" y="3164283"/>
            <a:ext cx="902253" cy="898907"/>
          </a:xfrm>
          <a:custGeom>
            <a:avLst/>
            <a:gdLst/>
            <a:ahLst/>
            <a:cxnLst/>
            <a:rect l="l" t="t" r="r" b="b"/>
            <a:pathLst>
              <a:path w="3960000" h="3945309">
                <a:moveTo>
                  <a:pt x="466104" y="2636906"/>
                </a:moveTo>
                <a:lnTo>
                  <a:pt x="466104" y="2780922"/>
                </a:lnTo>
                <a:lnTo>
                  <a:pt x="2050104" y="2780922"/>
                </a:lnTo>
                <a:lnTo>
                  <a:pt x="2050104" y="2636906"/>
                </a:lnTo>
                <a:close/>
                <a:moveTo>
                  <a:pt x="466104" y="2407894"/>
                </a:moveTo>
                <a:lnTo>
                  <a:pt x="466104" y="2551910"/>
                </a:lnTo>
                <a:lnTo>
                  <a:pt x="2050104" y="2551910"/>
                </a:lnTo>
                <a:lnTo>
                  <a:pt x="2050104" y="2407894"/>
                </a:lnTo>
                <a:close/>
                <a:moveTo>
                  <a:pt x="466104" y="2178881"/>
                </a:moveTo>
                <a:lnTo>
                  <a:pt x="466104" y="2322897"/>
                </a:lnTo>
                <a:lnTo>
                  <a:pt x="2050104" y="2322897"/>
                </a:lnTo>
                <a:lnTo>
                  <a:pt x="2050104" y="2178881"/>
                </a:lnTo>
                <a:close/>
                <a:moveTo>
                  <a:pt x="3358993" y="2178880"/>
                </a:moveTo>
                <a:cubicBezTo>
                  <a:pt x="3299346" y="2178880"/>
                  <a:pt x="3250993" y="2227233"/>
                  <a:pt x="3250993" y="2286880"/>
                </a:cubicBezTo>
                <a:cubicBezTo>
                  <a:pt x="3250993" y="2346527"/>
                  <a:pt x="3299346" y="2394880"/>
                  <a:pt x="3358993" y="2394880"/>
                </a:cubicBezTo>
                <a:cubicBezTo>
                  <a:pt x="3418640" y="2394880"/>
                  <a:pt x="3466993" y="2346527"/>
                  <a:pt x="3466993" y="2286880"/>
                </a:cubicBezTo>
                <a:cubicBezTo>
                  <a:pt x="3466993" y="2227233"/>
                  <a:pt x="3418640" y="2178880"/>
                  <a:pt x="3358993" y="2178880"/>
                </a:cubicBezTo>
                <a:close/>
                <a:moveTo>
                  <a:pt x="2962949" y="2178880"/>
                </a:moveTo>
                <a:cubicBezTo>
                  <a:pt x="2903302" y="2178880"/>
                  <a:pt x="2854949" y="2227233"/>
                  <a:pt x="2854949" y="2286880"/>
                </a:cubicBezTo>
                <a:cubicBezTo>
                  <a:pt x="2854949" y="2346527"/>
                  <a:pt x="2903302" y="2394880"/>
                  <a:pt x="2962949" y="2394880"/>
                </a:cubicBezTo>
                <a:cubicBezTo>
                  <a:pt x="3022596" y="2394880"/>
                  <a:pt x="3070949" y="2346527"/>
                  <a:pt x="3070949" y="2286880"/>
                </a:cubicBezTo>
                <a:cubicBezTo>
                  <a:pt x="3070949" y="2227233"/>
                  <a:pt x="3022596" y="2178880"/>
                  <a:pt x="2962949" y="2178880"/>
                </a:cubicBezTo>
                <a:close/>
                <a:moveTo>
                  <a:pt x="2566905" y="2178880"/>
                </a:moveTo>
                <a:cubicBezTo>
                  <a:pt x="2507258" y="2178880"/>
                  <a:pt x="2458905" y="2227233"/>
                  <a:pt x="2458905" y="2286880"/>
                </a:cubicBezTo>
                <a:cubicBezTo>
                  <a:pt x="2458905" y="2346527"/>
                  <a:pt x="2507258" y="2394880"/>
                  <a:pt x="2566905" y="2394880"/>
                </a:cubicBezTo>
                <a:cubicBezTo>
                  <a:pt x="2626552" y="2394880"/>
                  <a:pt x="2674905" y="2346527"/>
                  <a:pt x="2674905" y="2286880"/>
                </a:cubicBezTo>
                <a:cubicBezTo>
                  <a:pt x="2674905" y="2227233"/>
                  <a:pt x="2626552" y="2178880"/>
                  <a:pt x="2566905" y="2178880"/>
                </a:cubicBezTo>
                <a:close/>
                <a:moveTo>
                  <a:pt x="154649" y="2155901"/>
                </a:moveTo>
                <a:lnTo>
                  <a:pt x="154649" y="2803901"/>
                </a:lnTo>
                <a:lnTo>
                  <a:pt x="298665" y="2803901"/>
                </a:lnTo>
                <a:lnTo>
                  <a:pt x="298665" y="2155901"/>
                </a:lnTo>
                <a:close/>
                <a:moveTo>
                  <a:pt x="3645310" y="2153519"/>
                </a:moveTo>
                <a:lnTo>
                  <a:pt x="3645310" y="2801519"/>
                </a:lnTo>
                <a:lnTo>
                  <a:pt x="3789326" y="2801519"/>
                </a:lnTo>
                <a:lnTo>
                  <a:pt x="3789326" y="2153519"/>
                </a:lnTo>
                <a:close/>
                <a:moveTo>
                  <a:pt x="0" y="2032992"/>
                </a:moveTo>
                <a:lnTo>
                  <a:pt x="3960000" y="2032992"/>
                </a:lnTo>
                <a:lnTo>
                  <a:pt x="3960000" y="2897088"/>
                </a:lnTo>
                <a:lnTo>
                  <a:pt x="2124016" y="2897088"/>
                </a:lnTo>
                <a:lnTo>
                  <a:pt x="2124016" y="3513261"/>
                </a:lnTo>
                <a:lnTo>
                  <a:pt x="2268032" y="3513261"/>
                </a:lnTo>
                <a:cubicBezTo>
                  <a:pt x="2331437" y="3513261"/>
                  <a:pt x="2388462" y="3540577"/>
                  <a:pt x="2426674" y="3585269"/>
                </a:cubicBezTo>
                <a:lnTo>
                  <a:pt x="3960000" y="3585269"/>
                </a:lnTo>
                <a:lnTo>
                  <a:pt x="3960000" y="3873301"/>
                </a:lnTo>
                <a:lnTo>
                  <a:pt x="2426674" y="3873301"/>
                </a:lnTo>
                <a:cubicBezTo>
                  <a:pt x="2388462" y="3917993"/>
                  <a:pt x="2331437" y="3945309"/>
                  <a:pt x="2268032" y="3945309"/>
                </a:cubicBezTo>
                <a:lnTo>
                  <a:pt x="1691968" y="3945309"/>
                </a:lnTo>
                <a:cubicBezTo>
                  <a:pt x="1628563" y="3945309"/>
                  <a:pt x="1571538" y="3917993"/>
                  <a:pt x="1533326" y="3873301"/>
                </a:cubicBezTo>
                <a:lnTo>
                  <a:pt x="0" y="3873301"/>
                </a:lnTo>
                <a:lnTo>
                  <a:pt x="0" y="3585269"/>
                </a:lnTo>
                <a:lnTo>
                  <a:pt x="1533326" y="3585269"/>
                </a:lnTo>
                <a:cubicBezTo>
                  <a:pt x="1571538" y="3540577"/>
                  <a:pt x="1628563" y="3513261"/>
                  <a:pt x="1691968" y="3513261"/>
                </a:cubicBezTo>
                <a:lnTo>
                  <a:pt x="1835984" y="3513261"/>
                </a:lnTo>
                <a:lnTo>
                  <a:pt x="1835984" y="2897088"/>
                </a:lnTo>
                <a:lnTo>
                  <a:pt x="0" y="2897088"/>
                </a:lnTo>
                <a:close/>
                <a:moveTo>
                  <a:pt x="466104" y="1620410"/>
                </a:moveTo>
                <a:lnTo>
                  <a:pt x="466104" y="1764426"/>
                </a:lnTo>
                <a:lnTo>
                  <a:pt x="2050104" y="1764426"/>
                </a:lnTo>
                <a:lnTo>
                  <a:pt x="2050104" y="1620410"/>
                </a:lnTo>
                <a:close/>
                <a:moveTo>
                  <a:pt x="466104" y="1391398"/>
                </a:moveTo>
                <a:lnTo>
                  <a:pt x="466104" y="1535414"/>
                </a:lnTo>
                <a:lnTo>
                  <a:pt x="2050104" y="1535414"/>
                </a:lnTo>
                <a:lnTo>
                  <a:pt x="2050104" y="1391398"/>
                </a:lnTo>
                <a:close/>
                <a:moveTo>
                  <a:pt x="466104" y="1162385"/>
                </a:moveTo>
                <a:lnTo>
                  <a:pt x="466104" y="1306401"/>
                </a:lnTo>
                <a:lnTo>
                  <a:pt x="2050104" y="1306401"/>
                </a:lnTo>
                <a:lnTo>
                  <a:pt x="2050104" y="1162385"/>
                </a:lnTo>
                <a:close/>
                <a:moveTo>
                  <a:pt x="3358993" y="1162384"/>
                </a:moveTo>
                <a:cubicBezTo>
                  <a:pt x="3299346" y="1162384"/>
                  <a:pt x="3250993" y="1210737"/>
                  <a:pt x="3250993" y="1270384"/>
                </a:cubicBezTo>
                <a:cubicBezTo>
                  <a:pt x="3250993" y="1330031"/>
                  <a:pt x="3299346" y="1378384"/>
                  <a:pt x="3358993" y="1378384"/>
                </a:cubicBezTo>
                <a:cubicBezTo>
                  <a:pt x="3418640" y="1378384"/>
                  <a:pt x="3466993" y="1330031"/>
                  <a:pt x="3466993" y="1270384"/>
                </a:cubicBezTo>
                <a:cubicBezTo>
                  <a:pt x="3466993" y="1210737"/>
                  <a:pt x="3418640" y="1162384"/>
                  <a:pt x="3358993" y="1162384"/>
                </a:cubicBezTo>
                <a:close/>
                <a:moveTo>
                  <a:pt x="2962949" y="1162384"/>
                </a:moveTo>
                <a:cubicBezTo>
                  <a:pt x="2903302" y="1162384"/>
                  <a:pt x="2854949" y="1210737"/>
                  <a:pt x="2854949" y="1270384"/>
                </a:cubicBezTo>
                <a:cubicBezTo>
                  <a:pt x="2854949" y="1330031"/>
                  <a:pt x="2903302" y="1378384"/>
                  <a:pt x="2962949" y="1378384"/>
                </a:cubicBezTo>
                <a:cubicBezTo>
                  <a:pt x="3022596" y="1378384"/>
                  <a:pt x="3070949" y="1330031"/>
                  <a:pt x="3070949" y="1270384"/>
                </a:cubicBezTo>
                <a:cubicBezTo>
                  <a:pt x="3070949" y="1210737"/>
                  <a:pt x="3022596" y="1162384"/>
                  <a:pt x="2962949" y="1162384"/>
                </a:cubicBezTo>
                <a:close/>
                <a:moveTo>
                  <a:pt x="2566905" y="1162384"/>
                </a:moveTo>
                <a:cubicBezTo>
                  <a:pt x="2507258" y="1162384"/>
                  <a:pt x="2458905" y="1210737"/>
                  <a:pt x="2458905" y="1270384"/>
                </a:cubicBezTo>
                <a:cubicBezTo>
                  <a:pt x="2458905" y="1330031"/>
                  <a:pt x="2507258" y="1378384"/>
                  <a:pt x="2566905" y="1378384"/>
                </a:cubicBezTo>
                <a:cubicBezTo>
                  <a:pt x="2626552" y="1378384"/>
                  <a:pt x="2674905" y="1330031"/>
                  <a:pt x="2674905" y="1270384"/>
                </a:cubicBezTo>
                <a:cubicBezTo>
                  <a:pt x="2674905" y="1210737"/>
                  <a:pt x="2626552" y="1162384"/>
                  <a:pt x="2566905" y="1162384"/>
                </a:cubicBezTo>
                <a:close/>
                <a:moveTo>
                  <a:pt x="154649" y="1139405"/>
                </a:moveTo>
                <a:lnTo>
                  <a:pt x="154649" y="1787405"/>
                </a:lnTo>
                <a:lnTo>
                  <a:pt x="298665" y="1787405"/>
                </a:lnTo>
                <a:lnTo>
                  <a:pt x="298665" y="1139405"/>
                </a:lnTo>
                <a:close/>
                <a:moveTo>
                  <a:pt x="3645310" y="1137023"/>
                </a:moveTo>
                <a:lnTo>
                  <a:pt x="3645310" y="1785023"/>
                </a:lnTo>
                <a:lnTo>
                  <a:pt x="3789326" y="1785023"/>
                </a:lnTo>
                <a:lnTo>
                  <a:pt x="3789326" y="1137023"/>
                </a:lnTo>
                <a:close/>
                <a:moveTo>
                  <a:pt x="0" y="1016496"/>
                </a:moveTo>
                <a:lnTo>
                  <a:pt x="3960000" y="1016496"/>
                </a:lnTo>
                <a:lnTo>
                  <a:pt x="3960000" y="1880592"/>
                </a:lnTo>
                <a:lnTo>
                  <a:pt x="0" y="1880592"/>
                </a:lnTo>
                <a:close/>
                <a:moveTo>
                  <a:pt x="466104" y="603914"/>
                </a:moveTo>
                <a:lnTo>
                  <a:pt x="466104" y="747930"/>
                </a:lnTo>
                <a:lnTo>
                  <a:pt x="2050104" y="747930"/>
                </a:lnTo>
                <a:lnTo>
                  <a:pt x="2050104" y="603914"/>
                </a:lnTo>
                <a:close/>
                <a:moveTo>
                  <a:pt x="466104" y="374902"/>
                </a:moveTo>
                <a:lnTo>
                  <a:pt x="466104" y="518918"/>
                </a:lnTo>
                <a:lnTo>
                  <a:pt x="2050104" y="518918"/>
                </a:lnTo>
                <a:lnTo>
                  <a:pt x="2050104" y="374902"/>
                </a:lnTo>
                <a:close/>
                <a:moveTo>
                  <a:pt x="466104" y="145889"/>
                </a:moveTo>
                <a:lnTo>
                  <a:pt x="466104" y="289905"/>
                </a:lnTo>
                <a:lnTo>
                  <a:pt x="2050104" y="289905"/>
                </a:lnTo>
                <a:lnTo>
                  <a:pt x="2050104" y="145889"/>
                </a:lnTo>
                <a:close/>
                <a:moveTo>
                  <a:pt x="3358993" y="145888"/>
                </a:moveTo>
                <a:cubicBezTo>
                  <a:pt x="3299346" y="145888"/>
                  <a:pt x="3250993" y="194241"/>
                  <a:pt x="3250993" y="253888"/>
                </a:cubicBezTo>
                <a:cubicBezTo>
                  <a:pt x="3250993" y="313535"/>
                  <a:pt x="3299346" y="361888"/>
                  <a:pt x="3358993" y="361888"/>
                </a:cubicBezTo>
                <a:cubicBezTo>
                  <a:pt x="3418640" y="361888"/>
                  <a:pt x="3466993" y="313535"/>
                  <a:pt x="3466993" y="253888"/>
                </a:cubicBezTo>
                <a:cubicBezTo>
                  <a:pt x="3466993" y="194241"/>
                  <a:pt x="3418640" y="145888"/>
                  <a:pt x="3358993" y="145888"/>
                </a:cubicBezTo>
                <a:close/>
                <a:moveTo>
                  <a:pt x="2962949" y="145888"/>
                </a:moveTo>
                <a:cubicBezTo>
                  <a:pt x="2903302" y="145888"/>
                  <a:pt x="2854949" y="194241"/>
                  <a:pt x="2854949" y="253888"/>
                </a:cubicBezTo>
                <a:cubicBezTo>
                  <a:pt x="2854949" y="313535"/>
                  <a:pt x="2903302" y="361888"/>
                  <a:pt x="2962949" y="361888"/>
                </a:cubicBezTo>
                <a:cubicBezTo>
                  <a:pt x="3022596" y="361888"/>
                  <a:pt x="3070949" y="313535"/>
                  <a:pt x="3070949" y="253888"/>
                </a:cubicBezTo>
                <a:cubicBezTo>
                  <a:pt x="3070949" y="194241"/>
                  <a:pt x="3022596" y="145888"/>
                  <a:pt x="2962949" y="145888"/>
                </a:cubicBezTo>
                <a:close/>
                <a:moveTo>
                  <a:pt x="2566905" y="145888"/>
                </a:moveTo>
                <a:cubicBezTo>
                  <a:pt x="2507258" y="145888"/>
                  <a:pt x="2458905" y="194241"/>
                  <a:pt x="2458905" y="253888"/>
                </a:cubicBezTo>
                <a:cubicBezTo>
                  <a:pt x="2458905" y="313535"/>
                  <a:pt x="2507258" y="361888"/>
                  <a:pt x="2566905" y="361888"/>
                </a:cubicBezTo>
                <a:cubicBezTo>
                  <a:pt x="2626552" y="361888"/>
                  <a:pt x="2674905" y="313535"/>
                  <a:pt x="2674905" y="253888"/>
                </a:cubicBezTo>
                <a:cubicBezTo>
                  <a:pt x="2674905" y="194241"/>
                  <a:pt x="2626552" y="145888"/>
                  <a:pt x="2566905" y="145888"/>
                </a:cubicBezTo>
                <a:close/>
                <a:moveTo>
                  <a:pt x="154649" y="122909"/>
                </a:moveTo>
                <a:lnTo>
                  <a:pt x="154649" y="770909"/>
                </a:lnTo>
                <a:lnTo>
                  <a:pt x="298665" y="770909"/>
                </a:lnTo>
                <a:lnTo>
                  <a:pt x="298665" y="122909"/>
                </a:lnTo>
                <a:close/>
                <a:moveTo>
                  <a:pt x="3645310" y="120527"/>
                </a:moveTo>
                <a:lnTo>
                  <a:pt x="3645310" y="768527"/>
                </a:lnTo>
                <a:lnTo>
                  <a:pt x="3789326" y="768527"/>
                </a:lnTo>
                <a:lnTo>
                  <a:pt x="3789326" y="120527"/>
                </a:lnTo>
                <a:close/>
                <a:moveTo>
                  <a:pt x="0" y="0"/>
                </a:moveTo>
                <a:lnTo>
                  <a:pt x="3960000" y="0"/>
                </a:lnTo>
                <a:lnTo>
                  <a:pt x="3960000" y="864096"/>
                </a:lnTo>
                <a:lnTo>
                  <a:pt x="0" y="86409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91" name="Rectangle 1">
            <a:extLst>
              <a:ext uri="{FF2B5EF4-FFF2-40B4-BE49-F238E27FC236}">
                <a16:creationId xmlns:a16="http://schemas.microsoft.com/office/drawing/2014/main" id="{DC0A0EF8-98A0-4C1E-86F1-7A80A336D01A}"/>
              </a:ext>
            </a:extLst>
          </p:cNvPr>
          <p:cNvSpPr>
            <a:spLocks noChangeAspect="1"/>
          </p:cNvSpPr>
          <p:nvPr/>
        </p:nvSpPr>
        <p:spPr>
          <a:xfrm>
            <a:off x="8079158" y="3305688"/>
            <a:ext cx="760321" cy="757502"/>
          </a:xfrm>
          <a:custGeom>
            <a:avLst/>
            <a:gdLst/>
            <a:ahLst/>
            <a:cxnLst/>
            <a:rect l="l" t="t" r="r" b="b"/>
            <a:pathLst>
              <a:path w="3960000" h="3945309">
                <a:moveTo>
                  <a:pt x="466104" y="2636906"/>
                </a:moveTo>
                <a:lnTo>
                  <a:pt x="466104" y="2780922"/>
                </a:lnTo>
                <a:lnTo>
                  <a:pt x="2050104" y="2780922"/>
                </a:lnTo>
                <a:lnTo>
                  <a:pt x="2050104" y="2636906"/>
                </a:lnTo>
                <a:close/>
                <a:moveTo>
                  <a:pt x="466104" y="2407894"/>
                </a:moveTo>
                <a:lnTo>
                  <a:pt x="466104" y="2551910"/>
                </a:lnTo>
                <a:lnTo>
                  <a:pt x="2050104" y="2551910"/>
                </a:lnTo>
                <a:lnTo>
                  <a:pt x="2050104" y="2407894"/>
                </a:lnTo>
                <a:close/>
                <a:moveTo>
                  <a:pt x="466104" y="2178881"/>
                </a:moveTo>
                <a:lnTo>
                  <a:pt x="466104" y="2322897"/>
                </a:lnTo>
                <a:lnTo>
                  <a:pt x="2050104" y="2322897"/>
                </a:lnTo>
                <a:lnTo>
                  <a:pt x="2050104" y="2178881"/>
                </a:lnTo>
                <a:close/>
                <a:moveTo>
                  <a:pt x="3358993" y="2178880"/>
                </a:moveTo>
                <a:cubicBezTo>
                  <a:pt x="3299346" y="2178880"/>
                  <a:pt x="3250993" y="2227233"/>
                  <a:pt x="3250993" y="2286880"/>
                </a:cubicBezTo>
                <a:cubicBezTo>
                  <a:pt x="3250993" y="2346527"/>
                  <a:pt x="3299346" y="2394880"/>
                  <a:pt x="3358993" y="2394880"/>
                </a:cubicBezTo>
                <a:cubicBezTo>
                  <a:pt x="3418640" y="2394880"/>
                  <a:pt x="3466993" y="2346527"/>
                  <a:pt x="3466993" y="2286880"/>
                </a:cubicBezTo>
                <a:cubicBezTo>
                  <a:pt x="3466993" y="2227233"/>
                  <a:pt x="3418640" y="2178880"/>
                  <a:pt x="3358993" y="2178880"/>
                </a:cubicBezTo>
                <a:close/>
                <a:moveTo>
                  <a:pt x="2962949" y="2178880"/>
                </a:moveTo>
                <a:cubicBezTo>
                  <a:pt x="2903302" y="2178880"/>
                  <a:pt x="2854949" y="2227233"/>
                  <a:pt x="2854949" y="2286880"/>
                </a:cubicBezTo>
                <a:cubicBezTo>
                  <a:pt x="2854949" y="2346527"/>
                  <a:pt x="2903302" y="2394880"/>
                  <a:pt x="2962949" y="2394880"/>
                </a:cubicBezTo>
                <a:cubicBezTo>
                  <a:pt x="3022596" y="2394880"/>
                  <a:pt x="3070949" y="2346527"/>
                  <a:pt x="3070949" y="2286880"/>
                </a:cubicBezTo>
                <a:cubicBezTo>
                  <a:pt x="3070949" y="2227233"/>
                  <a:pt x="3022596" y="2178880"/>
                  <a:pt x="2962949" y="2178880"/>
                </a:cubicBezTo>
                <a:close/>
                <a:moveTo>
                  <a:pt x="2566905" y="2178880"/>
                </a:moveTo>
                <a:cubicBezTo>
                  <a:pt x="2507258" y="2178880"/>
                  <a:pt x="2458905" y="2227233"/>
                  <a:pt x="2458905" y="2286880"/>
                </a:cubicBezTo>
                <a:cubicBezTo>
                  <a:pt x="2458905" y="2346527"/>
                  <a:pt x="2507258" y="2394880"/>
                  <a:pt x="2566905" y="2394880"/>
                </a:cubicBezTo>
                <a:cubicBezTo>
                  <a:pt x="2626552" y="2394880"/>
                  <a:pt x="2674905" y="2346527"/>
                  <a:pt x="2674905" y="2286880"/>
                </a:cubicBezTo>
                <a:cubicBezTo>
                  <a:pt x="2674905" y="2227233"/>
                  <a:pt x="2626552" y="2178880"/>
                  <a:pt x="2566905" y="2178880"/>
                </a:cubicBezTo>
                <a:close/>
                <a:moveTo>
                  <a:pt x="154649" y="2155901"/>
                </a:moveTo>
                <a:lnTo>
                  <a:pt x="154649" y="2803901"/>
                </a:lnTo>
                <a:lnTo>
                  <a:pt x="298665" y="2803901"/>
                </a:lnTo>
                <a:lnTo>
                  <a:pt x="298665" y="2155901"/>
                </a:lnTo>
                <a:close/>
                <a:moveTo>
                  <a:pt x="3645310" y="2153519"/>
                </a:moveTo>
                <a:lnTo>
                  <a:pt x="3645310" y="2801519"/>
                </a:lnTo>
                <a:lnTo>
                  <a:pt x="3789326" y="2801519"/>
                </a:lnTo>
                <a:lnTo>
                  <a:pt x="3789326" y="2153519"/>
                </a:lnTo>
                <a:close/>
                <a:moveTo>
                  <a:pt x="0" y="2032992"/>
                </a:moveTo>
                <a:lnTo>
                  <a:pt x="3960000" y="2032992"/>
                </a:lnTo>
                <a:lnTo>
                  <a:pt x="3960000" y="2897088"/>
                </a:lnTo>
                <a:lnTo>
                  <a:pt x="2124016" y="2897088"/>
                </a:lnTo>
                <a:lnTo>
                  <a:pt x="2124016" y="3513261"/>
                </a:lnTo>
                <a:lnTo>
                  <a:pt x="2268032" y="3513261"/>
                </a:lnTo>
                <a:cubicBezTo>
                  <a:pt x="2331437" y="3513261"/>
                  <a:pt x="2388462" y="3540577"/>
                  <a:pt x="2426674" y="3585269"/>
                </a:cubicBezTo>
                <a:lnTo>
                  <a:pt x="3960000" y="3585269"/>
                </a:lnTo>
                <a:lnTo>
                  <a:pt x="3960000" y="3873301"/>
                </a:lnTo>
                <a:lnTo>
                  <a:pt x="2426674" y="3873301"/>
                </a:lnTo>
                <a:cubicBezTo>
                  <a:pt x="2388462" y="3917993"/>
                  <a:pt x="2331437" y="3945309"/>
                  <a:pt x="2268032" y="3945309"/>
                </a:cubicBezTo>
                <a:lnTo>
                  <a:pt x="1691968" y="3945309"/>
                </a:lnTo>
                <a:cubicBezTo>
                  <a:pt x="1628563" y="3945309"/>
                  <a:pt x="1571538" y="3917993"/>
                  <a:pt x="1533326" y="3873301"/>
                </a:cubicBezTo>
                <a:lnTo>
                  <a:pt x="0" y="3873301"/>
                </a:lnTo>
                <a:lnTo>
                  <a:pt x="0" y="3585269"/>
                </a:lnTo>
                <a:lnTo>
                  <a:pt x="1533326" y="3585269"/>
                </a:lnTo>
                <a:cubicBezTo>
                  <a:pt x="1571538" y="3540577"/>
                  <a:pt x="1628563" y="3513261"/>
                  <a:pt x="1691968" y="3513261"/>
                </a:cubicBezTo>
                <a:lnTo>
                  <a:pt x="1835984" y="3513261"/>
                </a:lnTo>
                <a:lnTo>
                  <a:pt x="1835984" y="2897088"/>
                </a:lnTo>
                <a:lnTo>
                  <a:pt x="0" y="2897088"/>
                </a:lnTo>
                <a:close/>
                <a:moveTo>
                  <a:pt x="466104" y="1620410"/>
                </a:moveTo>
                <a:lnTo>
                  <a:pt x="466104" y="1764426"/>
                </a:lnTo>
                <a:lnTo>
                  <a:pt x="2050104" y="1764426"/>
                </a:lnTo>
                <a:lnTo>
                  <a:pt x="2050104" y="1620410"/>
                </a:lnTo>
                <a:close/>
                <a:moveTo>
                  <a:pt x="466104" y="1391398"/>
                </a:moveTo>
                <a:lnTo>
                  <a:pt x="466104" y="1535414"/>
                </a:lnTo>
                <a:lnTo>
                  <a:pt x="2050104" y="1535414"/>
                </a:lnTo>
                <a:lnTo>
                  <a:pt x="2050104" y="1391398"/>
                </a:lnTo>
                <a:close/>
                <a:moveTo>
                  <a:pt x="466104" y="1162385"/>
                </a:moveTo>
                <a:lnTo>
                  <a:pt x="466104" y="1306401"/>
                </a:lnTo>
                <a:lnTo>
                  <a:pt x="2050104" y="1306401"/>
                </a:lnTo>
                <a:lnTo>
                  <a:pt x="2050104" y="1162385"/>
                </a:lnTo>
                <a:close/>
                <a:moveTo>
                  <a:pt x="3358993" y="1162384"/>
                </a:moveTo>
                <a:cubicBezTo>
                  <a:pt x="3299346" y="1162384"/>
                  <a:pt x="3250993" y="1210737"/>
                  <a:pt x="3250993" y="1270384"/>
                </a:cubicBezTo>
                <a:cubicBezTo>
                  <a:pt x="3250993" y="1330031"/>
                  <a:pt x="3299346" y="1378384"/>
                  <a:pt x="3358993" y="1378384"/>
                </a:cubicBezTo>
                <a:cubicBezTo>
                  <a:pt x="3418640" y="1378384"/>
                  <a:pt x="3466993" y="1330031"/>
                  <a:pt x="3466993" y="1270384"/>
                </a:cubicBezTo>
                <a:cubicBezTo>
                  <a:pt x="3466993" y="1210737"/>
                  <a:pt x="3418640" y="1162384"/>
                  <a:pt x="3358993" y="1162384"/>
                </a:cubicBezTo>
                <a:close/>
                <a:moveTo>
                  <a:pt x="2962949" y="1162384"/>
                </a:moveTo>
                <a:cubicBezTo>
                  <a:pt x="2903302" y="1162384"/>
                  <a:pt x="2854949" y="1210737"/>
                  <a:pt x="2854949" y="1270384"/>
                </a:cubicBezTo>
                <a:cubicBezTo>
                  <a:pt x="2854949" y="1330031"/>
                  <a:pt x="2903302" y="1378384"/>
                  <a:pt x="2962949" y="1378384"/>
                </a:cubicBezTo>
                <a:cubicBezTo>
                  <a:pt x="3022596" y="1378384"/>
                  <a:pt x="3070949" y="1330031"/>
                  <a:pt x="3070949" y="1270384"/>
                </a:cubicBezTo>
                <a:cubicBezTo>
                  <a:pt x="3070949" y="1210737"/>
                  <a:pt x="3022596" y="1162384"/>
                  <a:pt x="2962949" y="1162384"/>
                </a:cubicBezTo>
                <a:close/>
                <a:moveTo>
                  <a:pt x="2566905" y="1162384"/>
                </a:moveTo>
                <a:cubicBezTo>
                  <a:pt x="2507258" y="1162384"/>
                  <a:pt x="2458905" y="1210737"/>
                  <a:pt x="2458905" y="1270384"/>
                </a:cubicBezTo>
                <a:cubicBezTo>
                  <a:pt x="2458905" y="1330031"/>
                  <a:pt x="2507258" y="1378384"/>
                  <a:pt x="2566905" y="1378384"/>
                </a:cubicBezTo>
                <a:cubicBezTo>
                  <a:pt x="2626552" y="1378384"/>
                  <a:pt x="2674905" y="1330031"/>
                  <a:pt x="2674905" y="1270384"/>
                </a:cubicBezTo>
                <a:cubicBezTo>
                  <a:pt x="2674905" y="1210737"/>
                  <a:pt x="2626552" y="1162384"/>
                  <a:pt x="2566905" y="1162384"/>
                </a:cubicBezTo>
                <a:close/>
                <a:moveTo>
                  <a:pt x="154649" y="1139405"/>
                </a:moveTo>
                <a:lnTo>
                  <a:pt x="154649" y="1787405"/>
                </a:lnTo>
                <a:lnTo>
                  <a:pt x="298665" y="1787405"/>
                </a:lnTo>
                <a:lnTo>
                  <a:pt x="298665" y="1139405"/>
                </a:lnTo>
                <a:close/>
                <a:moveTo>
                  <a:pt x="3645310" y="1137023"/>
                </a:moveTo>
                <a:lnTo>
                  <a:pt x="3645310" y="1785023"/>
                </a:lnTo>
                <a:lnTo>
                  <a:pt x="3789326" y="1785023"/>
                </a:lnTo>
                <a:lnTo>
                  <a:pt x="3789326" y="1137023"/>
                </a:lnTo>
                <a:close/>
                <a:moveTo>
                  <a:pt x="0" y="1016496"/>
                </a:moveTo>
                <a:lnTo>
                  <a:pt x="3960000" y="1016496"/>
                </a:lnTo>
                <a:lnTo>
                  <a:pt x="3960000" y="1880592"/>
                </a:lnTo>
                <a:lnTo>
                  <a:pt x="0" y="1880592"/>
                </a:lnTo>
                <a:close/>
                <a:moveTo>
                  <a:pt x="466104" y="603914"/>
                </a:moveTo>
                <a:lnTo>
                  <a:pt x="466104" y="747930"/>
                </a:lnTo>
                <a:lnTo>
                  <a:pt x="2050104" y="747930"/>
                </a:lnTo>
                <a:lnTo>
                  <a:pt x="2050104" y="603914"/>
                </a:lnTo>
                <a:close/>
                <a:moveTo>
                  <a:pt x="466104" y="374902"/>
                </a:moveTo>
                <a:lnTo>
                  <a:pt x="466104" y="518918"/>
                </a:lnTo>
                <a:lnTo>
                  <a:pt x="2050104" y="518918"/>
                </a:lnTo>
                <a:lnTo>
                  <a:pt x="2050104" y="374902"/>
                </a:lnTo>
                <a:close/>
                <a:moveTo>
                  <a:pt x="466104" y="145889"/>
                </a:moveTo>
                <a:lnTo>
                  <a:pt x="466104" y="289905"/>
                </a:lnTo>
                <a:lnTo>
                  <a:pt x="2050104" y="289905"/>
                </a:lnTo>
                <a:lnTo>
                  <a:pt x="2050104" y="145889"/>
                </a:lnTo>
                <a:close/>
                <a:moveTo>
                  <a:pt x="3358993" y="145888"/>
                </a:moveTo>
                <a:cubicBezTo>
                  <a:pt x="3299346" y="145888"/>
                  <a:pt x="3250993" y="194241"/>
                  <a:pt x="3250993" y="253888"/>
                </a:cubicBezTo>
                <a:cubicBezTo>
                  <a:pt x="3250993" y="313535"/>
                  <a:pt x="3299346" y="361888"/>
                  <a:pt x="3358993" y="361888"/>
                </a:cubicBezTo>
                <a:cubicBezTo>
                  <a:pt x="3418640" y="361888"/>
                  <a:pt x="3466993" y="313535"/>
                  <a:pt x="3466993" y="253888"/>
                </a:cubicBezTo>
                <a:cubicBezTo>
                  <a:pt x="3466993" y="194241"/>
                  <a:pt x="3418640" y="145888"/>
                  <a:pt x="3358993" y="145888"/>
                </a:cubicBezTo>
                <a:close/>
                <a:moveTo>
                  <a:pt x="2962949" y="145888"/>
                </a:moveTo>
                <a:cubicBezTo>
                  <a:pt x="2903302" y="145888"/>
                  <a:pt x="2854949" y="194241"/>
                  <a:pt x="2854949" y="253888"/>
                </a:cubicBezTo>
                <a:cubicBezTo>
                  <a:pt x="2854949" y="313535"/>
                  <a:pt x="2903302" y="361888"/>
                  <a:pt x="2962949" y="361888"/>
                </a:cubicBezTo>
                <a:cubicBezTo>
                  <a:pt x="3022596" y="361888"/>
                  <a:pt x="3070949" y="313535"/>
                  <a:pt x="3070949" y="253888"/>
                </a:cubicBezTo>
                <a:cubicBezTo>
                  <a:pt x="3070949" y="194241"/>
                  <a:pt x="3022596" y="145888"/>
                  <a:pt x="2962949" y="145888"/>
                </a:cubicBezTo>
                <a:close/>
                <a:moveTo>
                  <a:pt x="2566905" y="145888"/>
                </a:moveTo>
                <a:cubicBezTo>
                  <a:pt x="2507258" y="145888"/>
                  <a:pt x="2458905" y="194241"/>
                  <a:pt x="2458905" y="253888"/>
                </a:cubicBezTo>
                <a:cubicBezTo>
                  <a:pt x="2458905" y="313535"/>
                  <a:pt x="2507258" y="361888"/>
                  <a:pt x="2566905" y="361888"/>
                </a:cubicBezTo>
                <a:cubicBezTo>
                  <a:pt x="2626552" y="361888"/>
                  <a:pt x="2674905" y="313535"/>
                  <a:pt x="2674905" y="253888"/>
                </a:cubicBezTo>
                <a:cubicBezTo>
                  <a:pt x="2674905" y="194241"/>
                  <a:pt x="2626552" y="145888"/>
                  <a:pt x="2566905" y="145888"/>
                </a:cubicBezTo>
                <a:close/>
                <a:moveTo>
                  <a:pt x="154649" y="122909"/>
                </a:moveTo>
                <a:lnTo>
                  <a:pt x="154649" y="770909"/>
                </a:lnTo>
                <a:lnTo>
                  <a:pt x="298665" y="770909"/>
                </a:lnTo>
                <a:lnTo>
                  <a:pt x="298665" y="122909"/>
                </a:lnTo>
                <a:close/>
                <a:moveTo>
                  <a:pt x="3645310" y="120527"/>
                </a:moveTo>
                <a:lnTo>
                  <a:pt x="3645310" y="768527"/>
                </a:lnTo>
                <a:lnTo>
                  <a:pt x="3789326" y="768527"/>
                </a:lnTo>
                <a:lnTo>
                  <a:pt x="3789326" y="120527"/>
                </a:lnTo>
                <a:close/>
                <a:moveTo>
                  <a:pt x="0" y="0"/>
                </a:moveTo>
                <a:lnTo>
                  <a:pt x="3960000" y="0"/>
                </a:lnTo>
                <a:lnTo>
                  <a:pt x="3960000" y="864096"/>
                </a:lnTo>
                <a:lnTo>
                  <a:pt x="0" y="86409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32" name="Oval 21">
            <a:extLst>
              <a:ext uri="{FF2B5EF4-FFF2-40B4-BE49-F238E27FC236}">
                <a16:creationId xmlns:a16="http://schemas.microsoft.com/office/drawing/2014/main" id="{253CB7A3-EE76-4A04-9AF5-F3F4D52377B5}"/>
              </a:ext>
            </a:extLst>
          </p:cNvPr>
          <p:cNvSpPr>
            <a:spLocks noChangeAspect="1"/>
          </p:cNvSpPr>
          <p:nvPr/>
        </p:nvSpPr>
        <p:spPr>
          <a:xfrm>
            <a:off x="1551853" y="4520007"/>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3" name="Oval 21">
            <a:extLst>
              <a:ext uri="{FF2B5EF4-FFF2-40B4-BE49-F238E27FC236}">
                <a16:creationId xmlns:a16="http://schemas.microsoft.com/office/drawing/2014/main" id="{A628F946-7961-48D2-B7FB-4591B4E9EAC2}"/>
              </a:ext>
            </a:extLst>
          </p:cNvPr>
          <p:cNvSpPr>
            <a:spLocks noChangeAspect="1"/>
          </p:cNvSpPr>
          <p:nvPr/>
        </p:nvSpPr>
        <p:spPr>
          <a:xfrm>
            <a:off x="4409896" y="4525034"/>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4" name="Oval 21">
            <a:extLst>
              <a:ext uri="{FF2B5EF4-FFF2-40B4-BE49-F238E27FC236}">
                <a16:creationId xmlns:a16="http://schemas.microsoft.com/office/drawing/2014/main" id="{B3644B1D-480B-4780-843F-5C62EED57368}"/>
              </a:ext>
            </a:extLst>
          </p:cNvPr>
          <p:cNvSpPr>
            <a:spLocks noChangeAspect="1"/>
          </p:cNvSpPr>
          <p:nvPr/>
        </p:nvSpPr>
        <p:spPr>
          <a:xfrm>
            <a:off x="7267940" y="4520007"/>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5" name="Oval 21">
            <a:extLst>
              <a:ext uri="{FF2B5EF4-FFF2-40B4-BE49-F238E27FC236}">
                <a16:creationId xmlns:a16="http://schemas.microsoft.com/office/drawing/2014/main" id="{E87C438C-99DD-4A0C-92BA-BA4E7968CB78}"/>
              </a:ext>
            </a:extLst>
          </p:cNvPr>
          <p:cNvSpPr>
            <a:spLocks noChangeAspect="1"/>
          </p:cNvSpPr>
          <p:nvPr/>
        </p:nvSpPr>
        <p:spPr>
          <a:xfrm>
            <a:off x="10125982" y="4520007"/>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pic>
        <p:nvPicPr>
          <p:cNvPr id="7" name="Picture 6">
            <a:extLst>
              <a:ext uri="{FF2B5EF4-FFF2-40B4-BE49-F238E27FC236}">
                <a16:creationId xmlns:a16="http://schemas.microsoft.com/office/drawing/2014/main" id="{082E1F0B-7638-4616-AD46-AF5070F35DF4}"/>
              </a:ext>
            </a:extLst>
          </p:cNvPr>
          <p:cNvPicPr>
            <a:picLocks noChangeAspect="1"/>
          </p:cNvPicPr>
          <p:nvPr/>
        </p:nvPicPr>
        <p:blipFill>
          <a:blip r:embed="rId5"/>
          <a:stretch>
            <a:fillRect/>
          </a:stretch>
        </p:blipFill>
        <p:spPr>
          <a:xfrm>
            <a:off x="1155216" y="5545172"/>
            <a:ext cx="1253307" cy="830997"/>
          </a:xfrm>
          <a:prstGeom prst="rect">
            <a:avLst/>
          </a:prstGeom>
        </p:spPr>
      </p:pic>
      <p:pic>
        <p:nvPicPr>
          <p:cNvPr id="9" name="Picture 8">
            <a:extLst>
              <a:ext uri="{FF2B5EF4-FFF2-40B4-BE49-F238E27FC236}">
                <a16:creationId xmlns:a16="http://schemas.microsoft.com/office/drawing/2014/main" id="{0C6A55BD-FFDC-4370-B1ED-BCC2AD4A7961}"/>
              </a:ext>
            </a:extLst>
          </p:cNvPr>
          <p:cNvPicPr>
            <a:picLocks noChangeAspect="1"/>
          </p:cNvPicPr>
          <p:nvPr/>
        </p:nvPicPr>
        <p:blipFill>
          <a:blip r:embed="rId6"/>
          <a:stretch>
            <a:fillRect/>
          </a:stretch>
        </p:blipFill>
        <p:spPr>
          <a:xfrm>
            <a:off x="3102931" y="5579496"/>
            <a:ext cx="3090863" cy="628650"/>
          </a:xfrm>
          <a:prstGeom prst="rect">
            <a:avLst/>
          </a:prstGeom>
        </p:spPr>
      </p:pic>
      <p:pic>
        <p:nvPicPr>
          <p:cNvPr id="11" name="Picture 10">
            <a:extLst>
              <a:ext uri="{FF2B5EF4-FFF2-40B4-BE49-F238E27FC236}">
                <a16:creationId xmlns:a16="http://schemas.microsoft.com/office/drawing/2014/main" id="{C98FF05F-6781-4C19-9328-B48F528AA348}"/>
              </a:ext>
            </a:extLst>
          </p:cNvPr>
          <p:cNvPicPr>
            <a:picLocks noChangeAspect="1"/>
          </p:cNvPicPr>
          <p:nvPr/>
        </p:nvPicPr>
        <p:blipFill>
          <a:blip r:embed="rId7"/>
          <a:stretch>
            <a:fillRect/>
          </a:stretch>
        </p:blipFill>
        <p:spPr>
          <a:xfrm>
            <a:off x="6457865" y="5536290"/>
            <a:ext cx="2080181" cy="715062"/>
          </a:xfrm>
          <a:prstGeom prst="rect">
            <a:avLst/>
          </a:prstGeom>
        </p:spPr>
      </p:pic>
      <p:pic>
        <p:nvPicPr>
          <p:cNvPr id="13" name="Picture 12">
            <a:extLst>
              <a:ext uri="{FF2B5EF4-FFF2-40B4-BE49-F238E27FC236}">
                <a16:creationId xmlns:a16="http://schemas.microsoft.com/office/drawing/2014/main" id="{1DE3D930-E3A2-431B-95C8-3470623C67BE}"/>
              </a:ext>
            </a:extLst>
          </p:cNvPr>
          <p:cNvPicPr>
            <a:picLocks noChangeAspect="1"/>
          </p:cNvPicPr>
          <p:nvPr/>
        </p:nvPicPr>
        <p:blipFill>
          <a:blip r:embed="rId8"/>
          <a:stretch>
            <a:fillRect/>
          </a:stretch>
        </p:blipFill>
        <p:spPr>
          <a:xfrm>
            <a:off x="9652832" y="5455671"/>
            <a:ext cx="1400175" cy="752475"/>
          </a:xfrm>
          <a:prstGeom prst="rect">
            <a:avLst/>
          </a:prstGeom>
        </p:spPr>
      </p:pic>
    </p:spTree>
    <p:extLst>
      <p:ext uri="{BB962C8B-B14F-4D97-AF65-F5344CB8AC3E}">
        <p14:creationId xmlns:p14="http://schemas.microsoft.com/office/powerpoint/2010/main" val="4087399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5168FC88-6BD0-4F20-8A0F-D671A12EDBEA}"/>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66BA4DC-8F9A-40F1-8B5E-1032636B6B02}"/>
              </a:ext>
            </a:extLst>
          </p:cNvPr>
          <p:cNvSpPr txBox="1"/>
          <p:nvPr/>
        </p:nvSpPr>
        <p:spPr>
          <a:xfrm>
            <a:off x="268775" y="519640"/>
            <a:ext cx="3641778" cy="2585323"/>
          </a:xfrm>
          <a:prstGeom prst="rect">
            <a:avLst/>
          </a:prstGeom>
          <a:noFill/>
        </p:spPr>
        <p:txBody>
          <a:bodyPr wrap="square" rtlCol="0" anchor="ctr">
            <a:spAutoFit/>
          </a:bodyPr>
          <a:lstStyle/>
          <a:p>
            <a:pPr algn="ctr"/>
            <a:r>
              <a:rPr lang="en-US" altLang="ko-KR" sz="5400" b="1" dirty="0">
                <a:solidFill>
                  <a:schemeClr val="bg1"/>
                </a:solidFill>
                <a:latin typeface="+mj-lt"/>
                <a:cs typeface="Arial" pitchFamily="34" charset="0"/>
              </a:rPr>
              <a:t>Genetic Algorithm (GA)</a:t>
            </a:r>
            <a:endParaRPr lang="ko-KR" altLang="en-US" sz="5400" b="1" dirty="0">
              <a:solidFill>
                <a:schemeClr val="bg1"/>
              </a:solidFill>
              <a:latin typeface="+mj-lt"/>
              <a:cs typeface="Arial" pitchFamily="34" charset="0"/>
            </a:endParaRPr>
          </a:p>
        </p:txBody>
      </p:sp>
    </p:spTree>
    <p:extLst>
      <p:ext uri="{BB962C8B-B14F-4D97-AF65-F5344CB8AC3E}">
        <p14:creationId xmlns:p14="http://schemas.microsoft.com/office/powerpoint/2010/main" val="3871885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verview - Eurostat">
            <a:extLst>
              <a:ext uri="{FF2B5EF4-FFF2-40B4-BE49-F238E27FC236}">
                <a16:creationId xmlns:a16="http://schemas.microsoft.com/office/drawing/2014/main" id="{2157A099-6AB7-448A-BBAB-C73134506C02}"/>
              </a:ext>
            </a:extLst>
          </p:cNvPr>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rcRect t="15834" b="15834"/>
          <a:stretch>
            <a:fillRect/>
          </a:stretch>
        </p:blipFill>
        <p:spPr bwMode="auto">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이등변 삼각형 1">
            <a:extLst>
              <a:ext uri="{FF2B5EF4-FFF2-40B4-BE49-F238E27FC236}">
                <a16:creationId xmlns:a16="http://schemas.microsoft.com/office/drawing/2014/main" id="{5C904BCA-AD51-46D9-9C35-488AF2A352F9}"/>
              </a:ext>
            </a:extLst>
          </p:cNvPr>
          <p:cNvSpPr/>
          <p:nvPr/>
        </p:nvSpPr>
        <p:spPr>
          <a:xfrm>
            <a:off x="2976665" y="1223620"/>
            <a:ext cx="3263499" cy="2813361"/>
          </a:xfrm>
          <a:prstGeom prst="triangl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Text Placeholder 13">
            <a:extLst>
              <a:ext uri="{FF2B5EF4-FFF2-40B4-BE49-F238E27FC236}">
                <a16:creationId xmlns:a16="http://schemas.microsoft.com/office/drawing/2014/main" id="{0903E154-8E4F-4CC1-8BAE-1F05CE753D9A}"/>
              </a:ext>
            </a:extLst>
          </p:cNvPr>
          <p:cNvSpPr txBox="1">
            <a:spLocks/>
          </p:cNvSpPr>
          <p:nvPr/>
        </p:nvSpPr>
        <p:spPr>
          <a:xfrm>
            <a:off x="4608414" y="1570486"/>
            <a:ext cx="4765248" cy="2405482"/>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spcBef>
                <a:spcPts val="0"/>
              </a:spcBef>
              <a:buNone/>
            </a:pPr>
            <a:r>
              <a:rPr lang="en-US" sz="4800" b="1" dirty="0">
                <a:solidFill>
                  <a:schemeClr val="bg2"/>
                </a:solidFill>
                <a:latin typeface="+mj-lt"/>
                <a:cs typeface="Arial" pitchFamily="34" charset="0"/>
              </a:rPr>
              <a:t>In</a:t>
            </a:r>
            <a:r>
              <a:rPr lang="en-US" sz="4800" b="1" dirty="0">
                <a:solidFill>
                  <a:schemeClr val="tx1">
                    <a:lumMod val="75000"/>
                    <a:lumOff val="25000"/>
                  </a:schemeClr>
                </a:solidFill>
                <a:latin typeface="+mj-lt"/>
                <a:cs typeface="Arial" pitchFamily="34" charset="0"/>
              </a:rPr>
              <a:t>dividual</a:t>
            </a:r>
          </a:p>
          <a:p>
            <a:pPr marL="0" indent="0">
              <a:lnSpc>
                <a:spcPct val="110000"/>
              </a:lnSpc>
              <a:spcBef>
                <a:spcPts val="0"/>
              </a:spcBef>
              <a:buNone/>
            </a:pPr>
            <a:r>
              <a:rPr lang="en-US" sz="4800" b="1" dirty="0">
                <a:solidFill>
                  <a:schemeClr val="bg2"/>
                </a:solidFill>
                <a:latin typeface="+mj-lt"/>
                <a:cs typeface="Arial" pitchFamily="34" charset="0"/>
              </a:rPr>
              <a:t>Rep</a:t>
            </a:r>
            <a:r>
              <a:rPr lang="en-US" sz="4800" b="1" dirty="0">
                <a:solidFill>
                  <a:schemeClr val="tx1">
                    <a:lumMod val="75000"/>
                    <a:lumOff val="25000"/>
                  </a:schemeClr>
                </a:solidFill>
                <a:latin typeface="+mj-lt"/>
                <a:cs typeface="Arial" pitchFamily="34" charset="0"/>
              </a:rPr>
              <a:t>resentation</a:t>
            </a:r>
            <a:endParaRPr lang="en-US" altLang="ko-KR" sz="4800" b="1" dirty="0">
              <a:solidFill>
                <a:schemeClr val="tx1">
                  <a:lumMod val="75000"/>
                  <a:lumOff val="25000"/>
                </a:schemeClr>
              </a:solidFill>
              <a:latin typeface="+mj-lt"/>
              <a:cs typeface="Arial" pitchFamily="34" charset="0"/>
            </a:endParaRPr>
          </a:p>
        </p:txBody>
      </p:sp>
      <p:sp>
        <p:nvSpPr>
          <p:cNvPr id="9" name="자유형: 도형 14">
            <a:extLst>
              <a:ext uri="{FF2B5EF4-FFF2-40B4-BE49-F238E27FC236}">
                <a16:creationId xmlns:a16="http://schemas.microsoft.com/office/drawing/2014/main" id="{66B6F891-ADCA-4E19-804E-C61E90D4C615}"/>
              </a:ext>
            </a:extLst>
          </p:cNvPr>
          <p:cNvSpPr/>
          <p:nvPr/>
        </p:nvSpPr>
        <p:spPr>
          <a:xfrm rot="10800000">
            <a:off x="11165985" y="2773227"/>
            <a:ext cx="453889" cy="419784"/>
          </a:xfrm>
          <a:custGeom>
            <a:avLst/>
            <a:gdLst/>
            <a:ahLst/>
            <a:cxnLst/>
            <a:rect l="l" t="t" r="r" b="b"/>
            <a:pathLst>
              <a:path w="282415" h="261194">
                <a:moveTo>
                  <a:pt x="258472" y="0"/>
                </a:moveTo>
                <a:lnTo>
                  <a:pt x="282415" y="38091"/>
                </a:lnTo>
                <a:cubicBezTo>
                  <a:pt x="262463" y="46435"/>
                  <a:pt x="247771" y="58859"/>
                  <a:pt x="238339" y="75365"/>
                </a:cubicBezTo>
                <a:cubicBezTo>
                  <a:pt x="228907" y="91871"/>
                  <a:pt x="223647" y="115905"/>
                  <a:pt x="222558" y="147466"/>
                </a:cubicBezTo>
                <a:lnTo>
                  <a:pt x="273709" y="147466"/>
                </a:lnTo>
                <a:lnTo>
                  <a:pt x="273709" y="261194"/>
                </a:lnTo>
                <a:lnTo>
                  <a:pt x="168687" y="261194"/>
                </a:lnTo>
                <a:lnTo>
                  <a:pt x="168687" y="171408"/>
                </a:lnTo>
                <a:cubicBezTo>
                  <a:pt x="168687" y="122797"/>
                  <a:pt x="174491" y="87609"/>
                  <a:pt x="186100" y="65843"/>
                </a:cubicBezTo>
                <a:cubicBezTo>
                  <a:pt x="201336" y="36821"/>
                  <a:pt x="225460" y="14874"/>
                  <a:pt x="258472" y="0"/>
                </a:cubicBezTo>
                <a:close/>
                <a:moveTo>
                  <a:pt x="89785" y="0"/>
                </a:moveTo>
                <a:lnTo>
                  <a:pt x="113728" y="38091"/>
                </a:lnTo>
                <a:cubicBezTo>
                  <a:pt x="93775" y="46435"/>
                  <a:pt x="79083" y="58859"/>
                  <a:pt x="69651" y="75365"/>
                </a:cubicBezTo>
                <a:cubicBezTo>
                  <a:pt x="60219" y="91871"/>
                  <a:pt x="54959" y="115905"/>
                  <a:pt x="53871" y="147466"/>
                </a:cubicBezTo>
                <a:lnTo>
                  <a:pt x="105021" y="147466"/>
                </a:lnTo>
                <a:lnTo>
                  <a:pt x="105021" y="261194"/>
                </a:lnTo>
                <a:lnTo>
                  <a:pt x="0" y="261194"/>
                </a:lnTo>
                <a:lnTo>
                  <a:pt x="0" y="171408"/>
                </a:lnTo>
                <a:cubicBezTo>
                  <a:pt x="0" y="122797"/>
                  <a:pt x="5804" y="87609"/>
                  <a:pt x="17413" y="65843"/>
                </a:cubicBezTo>
                <a:cubicBezTo>
                  <a:pt x="32649" y="36821"/>
                  <a:pt x="56773" y="14874"/>
                  <a:pt x="8978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Freeform: Shape 9">
            <a:extLst>
              <a:ext uri="{FF2B5EF4-FFF2-40B4-BE49-F238E27FC236}">
                <a16:creationId xmlns:a16="http://schemas.microsoft.com/office/drawing/2014/main" id="{BF5BC3F1-D2BF-4076-BA6F-973093A13EAF}"/>
              </a:ext>
            </a:extLst>
          </p:cNvPr>
          <p:cNvSpPr/>
          <p:nvPr/>
        </p:nvSpPr>
        <p:spPr>
          <a:xfrm>
            <a:off x="8919773" y="767226"/>
            <a:ext cx="453889" cy="419784"/>
          </a:xfrm>
          <a:custGeom>
            <a:avLst/>
            <a:gdLst>
              <a:gd name="connsiteX0" fmla="*/ 278634 w 304444"/>
              <a:gd name="connsiteY0" fmla="*/ 0 h 281568"/>
              <a:gd name="connsiteX1" fmla="*/ 304444 w 304444"/>
              <a:gd name="connsiteY1" fmla="*/ 41062 h 281568"/>
              <a:gd name="connsiteX2" fmla="*/ 256930 w 304444"/>
              <a:gd name="connsiteY2" fmla="*/ 81244 h 281568"/>
              <a:gd name="connsiteX3" fmla="*/ 239918 w 304444"/>
              <a:gd name="connsiteY3" fmla="*/ 158969 h 281568"/>
              <a:gd name="connsiteX4" fmla="*/ 295059 w 304444"/>
              <a:gd name="connsiteY4" fmla="*/ 158969 h 281568"/>
              <a:gd name="connsiteX5" fmla="*/ 295059 w 304444"/>
              <a:gd name="connsiteY5" fmla="*/ 281568 h 281568"/>
              <a:gd name="connsiteX6" fmla="*/ 181845 w 304444"/>
              <a:gd name="connsiteY6" fmla="*/ 281568 h 281568"/>
              <a:gd name="connsiteX7" fmla="*/ 181845 w 304444"/>
              <a:gd name="connsiteY7" fmla="*/ 184778 h 281568"/>
              <a:gd name="connsiteX8" fmla="*/ 200616 w 304444"/>
              <a:gd name="connsiteY8" fmla="*/ 70979 h 281568"/>
              <a:gd name="connsiteX9" fmla="*/ 278634 w 304444"/>
              <a:gd name="connsiteY9" fmla="*/ 0 h 281568"/>
              <a:gd name="connsiteX10" fmla="*/ 96789 w 304444"/>
              <a:gd name="connsiteY10" fmla="*/ 0 h 281568"/>
              <a:gd name="connsiteX11" fmla="*/ 122599 w 304444"/>
              <a:gd name="connsiteY11" fmla="*/ 41062 h 281568"/>
              <a:gd name="connsiteX12" fmla="*/ 75084 w 304444"/>
              <a:gd name="connsiteY12" fmla="*/ 81244 h 281568"/>
              <a:gd name="connsiteX13" fmla="*/ 58073 w 304444"/>
              <a:gd name="connsiteY13" fmla="*/ 158969 h 281568"/>
              <a:gd name="connsiteX14" fmla="*/ 113213 w 304444"/>
              <a:gd name="connsiteY14" fmla="*/ 158969 h 281568"/>
              <a:gd name="connsiteX15" fmla="*/ 113213 w 304444"/>
              <a:gd name="connsiteY15" fmla="*/ 281568 h 281568"/>
              <a:gd name="connsiteX16" fmla="*/ 0 w 304444"/>
              <a:gd name="connsiteY16" fmla="*/ 281568 h 281568"/>
              <a:gd name="connsiteX17" fmla="*/ 0 w 304444"/>
              <a:gd name="connsiteY17" fmla="*/ 184778 h 281568"/>
              <a:gd name="connsiteX18" fmla="*/ 18772 w 304444"/>
              <a:gd name="connsiteY18" fmla="*/ 70979 h 281568"/>
              <a:gd name="connsiteX19" fmla="*/ 96789 w 304444"/>
              <a:gd name="connsiteY19" fmla="*/ 0 h 28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04444" h="281568">
                <a:moveTo>
                  <a:pt x="278634" y="0"/>
                </a:moveTo>
                <a:lnTo>
                  <a:pt x="304444" y="41062"/>
                </a:lnTo>
                <a:cubicBezTo>
                  <a:pt x="282936" y="50057"/>
                  <a:pt x="267098" y="63450"/>
                  <a:pt x="256930" y="81244"/>
                </a:cubicBezTo>
                <a:cubicBezTo>
                  <a:pt x="246762" y="99037"/>
                  <a:pt x="241092" y="124946"/>
                  <a:pt x="239918" y="158969"/>
                </a:cubicBezTo>
                <a:lnTo>
                  <a:pt x="295059" y="158969"/>
                </a:lnTo>
                <a:lnTo>
                  <a:pt x="295059" y="281568"/>
                </a:lnTo>
                <a:lnTo>
                  <a:pt x="181845" y="281568"/>
                </a:lnTo>
                <a:lnTo>
                  <a:pt x="181845" y="184778"/>
                </a:lnTo>
                <a:cubicBezTo>
                  <a:pt x="181845" y="132376"/>
                  <a:pt x="188102" y="94443"/>
                  <a:pt x="200616" y="70979"/>
                </a:cubicBezTo>
                <a:cubicBezTo>
                  <a:pt x="217041" y="39693"/>
                  <a:pt x="243047" y="16034"/>
                  <a:pt x="278634" y="0"/>
                </a:cubicBezTo>
                <a:close/>
                <a:moveTo>
                  <a:pt x="96789" y="0"/>
                </a:moveTo>
                <a:lnTo>
                  <a:pt x="122599" y="41062"/>
                </a:lnTo>
                <a:cubicBezTo>
                  <a:pt x="101090" y="50057"/>
                  <a:pt x="85252" y="63450"/>
                  <a:pt x="75084" y="81244"/>
                </a:cubicBezTo>
                <a:cubicBezTo>
                  <a:pt x="64916" y="99037"/>
                  <a:pt x="59246" y="124946"/>
                  <a:pt x="58073" y="158969"/>
                </a:cubicBezTo>
                <a:lnTo>
                  <a:pt x="113213" y="158969"/>
                </a:lnTo>
                <a:lnTo>
                  <a:pt x="113213" y="281568"/>
                </a:lnTo>
                <a:lnTo>
                  <a:pt x="0" y="281568"/>
                </a:lnTo>
                <a:lnTo>
                  <a:pt x="0" y="184778"/>
                </a:lnTo>
                <a:cubicBezTo>
                  <a:pt x="0" y="132376"/>
                  <a:pt x="6257" y="94443"/>
                  <a:pt x="18772" y="70979"/>
                </a:cubicBezTo>
                <a:cubicBezTo>
                  <a:pt x="35196" y="39693"/>
                  <a:pt x="61202" y="16034"/>
                  <a:pt x="96789"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p>
        </p:txBody>
      </p:sp>
      <p:sp>
        <p:nvSpPr>
          <p:cNvPr id="12" name="TextBox 11">
            <a:extLst>
              <a:ext uri="{FF2B5EF4-FFF2-40B4-BE49-F238E27FC236}">
                <a16:creationId xmlns:a16="http://schemas.microsoft.com/office/drawing/2014/main" id="{14B0B71E-AD65-4735-8AF0-2EB441B77B4B}"/>
              </a:ext>
            </a:extLst>
          </p:cNvPr>
          <p:cNvSpPr txBox="1"/>
          <p:nvPr/>
        </p:nvSpPr>
        <p:spPr>
          <a:xfrm>
            <a:off x="9373662" y="1131377"/>
            <a:ext cx="2380317" cy="1815882"/>
          </a:xfrm>
          <a:prstGeom prst="rect">
            <a:avLst/>
          </a:prstGeom>
          <a:noFill/>
        </p:spPr>
        <p:txBody>
          <a:bodyPr wrap="square" rtlCol="0" anchor="ctr">
            <a:spAutoFit/>
          </a:bodyPr>
          <a:lstStyle/>
          <a:p>
            <a:r>
              <a:rPr lang="en-GB" altLang="ko-KR" sz="2800" dirty="0">
                <a:solidFill>
                  <a:schemeClr val="accent1"/>
                </a:solidFill>
                <a:cs typeface="Arial" pitchFamily="34" charset="0"/>
              </a:rPr>
              <a:t>Encoding of the solution as a string of symbols</a:t>
            </a:r>
            <a:endParaRPr lang="ko-KR" altLang="en-US" sz="2800" dirty="0">
              <a:solidFill>
                <a:schemeClr val="tx1">
                  <a:lumMod val="75000"/>
                  <a:lumOff val="25000"/>
                </a:schemeClr>
              </a:solidFill>
              <a:cs typeface="Arial" pitchFamily="34" charset="0"/>
            </a:endParaRPr>
          </a:p>
        </p:txBody>
      </p:sp>
      <p:grpSp>
        <p:nvGrpSpPr>
          <p:cNvPr id="13" name="그룹 21">
            <a:extLst>
              <a:ext uri="{FF2B5EF4-FFF2-40B4-BE49-F238E27FC236}">
                <a16:creationId xmlns:a16="http://schemas.microsoft.com/office/drawing/2014/main" id="{BE10A0B7-03D1-4925-8DA4-10C99A662480}"/>
              </a:ext>
            </a:extLst>
          </p:cNvPr>
          <p:cNvGrpSpPr/>
          <p:nvPr/>
        </p:nvGrpSpPr>
        <p:grpSpPr>
          <a:xfrm>
            <a:off x="6458054" y="4565298"/>
            <a:ext cx="5020197" cy="461665"/>
            <a:chOff x="959011" y="2597626"/>
            <a:chExt cx="5020197" cy="461665"/>
          </a:xfrm>
        </p:grpSpPr>
        <p:sp>
          <p:nvSpPr>
            <p:cNvPr id="14" name="TextBox 13">
              <a:extLst>
                <a:ext uri="{FF2B5EF4-FFF2-40B4-BE49-F238E27FC236}">
                  <a16:creationId xmlns:a16="http://schemas.microsoft.com/office/drawing/2014/main" id="{F611A2E1-5282-4691-927D-311DA2FB4CFB}"/>
                </a:ext>
              </a:extLst>
            </p:cNvPr>
            <p:cNvSpPr txBox="1"/>
            <p:nvPr/>
          </p:nvSpPr>
          <p:spPr>
            <a:xfrm>
              <a:off x="959011" y="2691895"/>
              <a:ext cx="1513664" cy="281256"/>
            </a:xfrm>
            <a:prstGeom prst="rect">
              <a:avLst/>
            </a:prstGeom>
            <a:noFill/>
          </p:spPr>
          <p:txBody>
            <a:bodyPr wrap="square" rtlCol="0">
              <a:spAutoFit/>
            </a:bodyPr>
            <a:lstStyle/>
            <a:p>
              <a:pPr algn="r"/>
              <a:r>
                <a:rPr lang="en-US" altLang="ko-KR" sz="1200" b="1" dirty="0">
                  <a:solidFill>
                    <a:schemeClr val="accent4"/>
                  </a:solidFill>
                  <a:cs typeface="Arial" pitchFamily="34" charset="0"/>
                </a:rPr>
                <a:t>POPULATION</a:t>
              </a:r>
              <a:endParaRPr lang="ko-KR" altLang="en-US" sz="1200" b="1" dirty="0">
                <a:solidFill>
                  <a:schemeClr val="accent4"/>
                </a:solidFill>
                <a:cs typeface="Arial" pitchFamily="34" charset="0"/>
              </a:endParaRPr>
            </a:p>
          </p:txBody>
        </p:sp>
        <p:sp>
          <p:nvSpPr>
            <p:cNvPr id="15" name="TextBox 14">
              <a:extLst>
                <a:ext uri="{FF2B5EF4-FFF2-40B4-BE49-F238E27FC236}">
                  <a16:creationId xmlns:a16="http://schemas.microsoft.com/office/drawing/2014/main" id="{47157B96-CAA7-4E60-9C80-9A544F326D52}"/>
                </a:ext>
              </a:extLst>
            </p:cNvPr>
            <p:cNvSpPr txBox="1"/>
            <p:nvPr/>
          </p:nvSpPr>
          <p:spPr>
            <a:xfrm>
              <a:off x="2968085" y="2597626"/>
              <a:ext cx="3011123"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Creates a population with a user defined size in the </a:t>
              </a:r>
              <a:r>
                <a:rPr lang="en-US" altLang="ko-KR" sz="1200" dirty="0" err="1">
                  <a:solidFill>
                    <a:schemeClr val="tx1">
                      <a:lumMod val="75000"/>
                      <a:lumOff val="25000"/>
                    </a:schemeClr>
                  </a:solidFill>
                  <a:cs typeface="Arial" pitchFamily="34" charset="0"/>
                </a:rPr>
                <a:t>GA_config.json</a:t>
              </a:r>
              <a:endParaRPr lang="en-US" altLang="ko-KR" sz="1200" dirty="0">
                <a:solidFill>
                  <a:schemeClr val="tx1">
                    <a:lumMod val="75000"/>
                    <a:lumOff val="25000"/>
                  </a:schemeClr>
                </a:solidFill>
                <a:cs typeface="Arial" pitchFamily="34" charset="0"/>
              </a:endParaRPr>
            </a:p>
          </p:txBody>
        </p:sp>
        <p:sp>
          <p:nvSpPr>
            <p:cNvPr id="16" name="Chevron 25">
              <a:extLst>
                <a:ext uri="{FF2B5EF4-FFF2-40B4-BE49-F238E27FC236}">
                  <a16:creationId xmlns:a16="http://schemas.microsoft.com/office/drawing/2014/main" id="{D22FE223-840A-42F4-830D-286345F6A0A4}"/>
                </a:ext>
              </a:extLst>
            </p:cNvPr>
            <p:cNvSpPr/>
            <p:nvPr/>
          </p:nvSpPr>
          <p:spPr>
            <a:xfrm>
              <a:off x="2601327" y="2732031"/>
              <a:ext cx="194565" cy="200987"/>
            </a:xfrm>
            <a:prstGeom prst="chevron">
              <a:avLst>
                <a:gd name="adj" fmla="val 5486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7" name="그룹 20">
            <a:extLst>
              <a:ext uri="{FF2B5EF4-FFF2-40B4-BE49-F238E27FC236}">
                <a16:creationId xmlns:a16="http://schemas.microsoft.com/office/drawing/2014/main" id="{2CFC116D-F017-4A1A-82CF-DC5A5656DB7B}"/>
              </a:ext>
            </a:extLst>
          </p:cNvPr>
          <p:cNvGrpSpPr/>
          <p:nvPr/>
        </p:nvGrpSpPr>
        <p:grpSpPr>
          <a:xfrm>
            <a:off x="6458054" y="5243471"/>
            <a:ext cx="5020197" cy="461665"/>
            <a:chOff x="959011" y="3630156"/>
            <a:chExt cx="5020197" cy="461665"/>
          </a:xfrm>
        </p:grpSpPr>
        <p:sp>
          <p:nvSpPr>
            <p:cNvPr id="18" name="TextBox 17">
              <a:extLst>
                <a:ext uri="{FF2B5EF4-FFF2-40B4-BE49-F238E27FC236}">
                  <a16:creationId xmlns:a16="http://schemas.microsoft.com/office/drawing/2014/main" id="{06250338-FA2A-4EBD-917A-088A275AF344}"/>
                </a:ext>
              </a:extLst>
            </p:cNvPr>
            <p:cNvSpPr txBox="1"/>
            <p:nvPr/>
          </p:nvSpPr>
          <p:spPr>
            <a:xfrm>
              <a:off x="959011" y="3725844"/>
              <a:ext cx="1513664" cy="281256"/>
            </a:xfrm>
            <a:prstGeom prst="rect">
              <a:avLst/>
            </a:prstGeom>
            <a:noFill/>
          </p:spPr>
          <p:txBody>
            <a:bodyPr wrap="square" rtlCol="0">
              <a:spAutoFit/>
            </a:bodyPr>
            <a:lstStyle/>
            <a:p>
              <a:pPr algn="r"/>
              <a:r>
                <a:rPr lang="en-US" altLang="ko-KR" sz="1200" b="1" dirty="0">
                  <a:solidFill>
                    <a:schemeClr val="accent3"/>
                  </a:solidFill>
                  <a:cs typeface="Arial" pitchFamily="34" charset="0"/>
                </a:rPr>
                <a:t>WEIGHTS</a:t>
              </a:r>
              <a:endParaRPr lang="ko-KR" altLang="en-US" sz="1200" b="1" dirty="0">
                <a:solidFill>
                  <a:schemeClr val="accent3"/>
                </a:solidFill>
                <a:cs typeface="Arial" pitchFamily="34" charset="0"/>
              </a:endParaRPr>
            </a:p>
          </p:txBody>
        </p:sp>
        <p:sp>
          <p:nvSpPr>
            <p:cNvPr id="19" name="TextBox 18">
              <a:extLst>
                <a:ext uri="{FF2B5EF4-FFF2-40B4-BE49-F238E27FC236}">
                  <a16:creationId xmlns:a16="http://schemas.microsoft.com/office/drawing/2014/main" id="{6B54E1D0-EB48-491A-9CCD-8D73A3B4848B}"/>
                </a:ext>
              </a:extLst>
            </p:cNvPr>
            <p:cNvSpPr txBox="1"/>
            <p:nvPr/>
          </p:nvSpPr>
          <p:spPr>
            <a:xfrm>
              <a:off x="2968085" y="3630156"/>
              <a:ext cx="3011123"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Each individual will have 4 numeric weights (1 for each trading signal)</a:t>
              </a:r>
            </a:p>
          </p:txBody>
        </p:sp>
        <p:sp>
          <p:nvSpPr>
            <p:cNvPr id="20" name="Chevron 26">
              <a:extLst>
                <a:ext uri="{FF2B5EF4-FFF2-40B4-BE49-F238E27FC236}">
                  <a16:creationId xmlns:a16="http://schemas.microsoft.com/office/drawing/2014/main" id="{A1EFEBA4-516A-4472-AA3C-AF8C929A15FB}"/>
                </a:ext>
              </a:extLst>
            </p:cNvPr>
            <p:cNvSpPr/>
            <p:nvPr/>
          </p:nvSpPr>
          <p:spPr>
            <a:xfrm>
              <a:off x="2601327" y="3764561"/>
              <a:ext cx="194565" cy="200987"/>
            </a:xfrm>
            <a:prstGeom prst="chevron">
              <a:avLst>
                <a:gd name="adj" fmla="val 5486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21" name="그룹 4">
            <a:extLst>
              <a:ext uri="{FF2B5EF4-FFF2-40B4-BE49-F238E27FC236}">
                <a16:creationId xmlns:a16="http://schemas.microsoft.com/office/drawing/2014/main" id="{BA3B5F49-8815-4562-894C-2451D8D694FC}"/>
              </a:ext>
            </a:extLst>
          </p:cNvPr>
          <p:cNvGrpSpPr/>
          <p:nvPr/>
        </p:nvGrpSpPr>
        <p:grpSpPr>
          <a:xfrm>
            <a:off x="6458054" y="5921643"/>
            <a:ext cx="5020197" cy="646331"/>
            <a:chOff x="959011" y="4662686"/>
            <a:chExt cx="5020197" cy="646331"/>
          </a:xfrm>
        </p:grpSpPr>
        <p:sp>
          <p:nvSpPr>
            <p:cNvPr id="22" name="TextBox 21">
              <a:extLst>
                <a:ext uri="{FF2B5EF4-FFF2-40B4-BE49-F238E27FC236}">
                  <a16:creationId xmlns:a16="http://schemas.microsoft.com/office/drawing/2014/main" id="{C5DE449C-0409-4333-A741-0D3526086ACE}"/>
                </a:ext>
              </a:extLst>
            </p:cNvPr>
            <p:cNvSpPr txBox="1"/>
            <p:nvPr/>
          </p:nvSpPr>
          <p:spPr>
            <a:xfrm>
              <a:off x="959011" y="4759793"/>
              <a:ext cx="1513664" cy="276999"/>
            </a:xfrm>
            <a:prstGeom prst="rect">
              <a:avLst/>
            </a:prstGeom>
            <a:noFill/>
          </p:spPr>
          <p:txBody>
            <a:bodyPr wrap="square" rtlCol="0">
              <a:spAutoFit/>
            </a:bodyPr>
            <a:lstStyle/>
            <a:p>
              <a:pPr algn="r"/>
              <a:r>
                <a:rPr lang="en-US" altLang="ko-KR" sz="1200" b="1" dirty="0">
                  <a:solidFill>
                    <a:schemeClr val="accent2"/>
                  </a:solidFill>
                  <a:cs typeface="Arial" pitchFamily="34" charset="0"/>
                </a:rPr>
                <a:t>RANDOM</a:t>
              </a:r>
              <a:endParaRPr lang="ko-KR" altLang="en-US" sz="1200" b="1" dirty="0">
                <a:solidFill>
                  <a:schemeClr val="accent2"/>
                </a:solidFill>
                <a:cs typeface="Arial" pitchFamily="34" charset="0"/>
              </a:endParaRPr>
            </a:p>
          </p:txBody>
        </p:sp>
        <p:sp>
          <p:nvSpPr>
            <p:cNvPr id="23" name="TextBox 22">
              <a:extLst>
                <a:ext uri="{FF2B5EF4-FFF2-40B4-BE49-F238E27FC236}">
                  <a16:creationId xmlns:a16="http://schemas.microsoft.com/office/drawing/2014/main" id="{B5CF5BC8-4431-45B8-B55A-0B49A59218CA}"/>
                </a:ext>
              </a:extLst>
            </p:cNvPr>
            <p:cNvSpPr txBox="1"/>
            <p:nvPr/>
          </p:nvSpPr>
          <p:spPr>
            <a:xfrm>
              <a:off x="2968085" y="4662686"/>
              <a:ext cx="3011123"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Using the python random module to generate a random ‘double’ between 0 and 1</a:t>
              </a:r>
            </a:p>
          </p:txBody>
        </p:sp>
        <p:sp>
          <p:nvSpPr>
            <p:cNvPr id="24" name="Chevron 27">
              <a:extLst>
                <a:ext uri="{FF2B5EF4-FFF2-40B4-BE49-F238E27FC236}">
                  <a16:creationId xmlns:a16="http://schemas.microsoft.com/office/drawing/2014/main" id="{D1228FB9-7131-457A-95A7-BBA59A076B9B}"/>
                </a:ext>
              </a:extLst>
            </p:cNvPr>
            <p:cNvSpPr/>
            <p:nvPr/>
          </p:nvSpPr>
          <p:spPr>
            <a:xfrm>
              <a:off x="2601327" y="4797091"/>
              <a:ext cx="194565" cy="200987"/>
            </a:xfrm>
            <a:prstGeom prst="chevron">
              <a:avLst>
                <a:gd name="adj" fmla="val 5486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Tree>
    <p:extLst>
      <p:ext uri="{BB962C8B-B14F-4D97-AF65-F5344CB8AC3E}">
        <p14:creationId xmlns:p14="http://schemas.microsoft.com/office/powerpoint/2010/main" val="23662962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3499E92-50A7-4680-90CB-41532F4FC718}"/>
              </a:ext>
            </a:extLst>
          </p:cNvPr>
          <p:cNvSpPr/>
          <p:nvPr/>
        </p:nvSpPr>
        <p:spPr>
          <a:xfrm>
            <a:off x="6106651" y="293611"/>
            <a:ext cx="5636534" cy="6270778"/>
          </a:xfrm>
          <a:prstGeom prst="roundRect">
            <a:avLst>
              <a:gd name="adj" fmla="val 1286"/>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93B75C5-9BDB-4B5F-AB3F-CB12A702F1F8}"/>
              </a:ext>
            </a:extLst>
          </p:cNvPr>
          <p:cNvSpPr txBox="1"/>
          <p:nvPr/>
        </p:nvSpPr>
        <p:spPr>
          <a:xfrm>
            <a:off x="7081344" y="2364515"/>
            <a:ext cx="4661840" cy="276999"/>
          </a:xfrm>
          <a:prstGeom prst="rect">
            <a:avLst/>
          </a:prstGeom>
          <a:noFill/>
        </p:spPr>
        <p:txBody>
          <a:bodyPr wrap="square" rtlCol="0">
            <a:spAutoFit/>
          </a:bodyPr>
          <a:lstStyle/>
          <a:p>
            <a:r>
              <a:rPr lang="en-US" altLang="ko-KR" sz="1200" dirty="0">
                <a:solidFill>
                  <a:schemeClr val="bg1"/>
                </a:solidFill>
                <a:cs typeface="Arial" pitchFamily="34" charset="0"/>
              </a:rPr>
              <a:t>Get trading signals from SMA, TBR, VOL ,and MOM. </a:t>
            </a:r>
          </a:p>
        </p:txBody>
      </p:sp>
      <p:grpSp>
        <p:nvGrpSpPr>
          <p:cNvPr id="4" name="Group 3">
            <a:extLst>
              <a:ext uri="{FF2B5EF4-FFF2-40B4-BE49-F238E27FC236}">
                <a16:creationId xmlns:a16="http://schemas.microsoft.com/office/drawing/2014/main" id="{7DA86C59-34F4-4919-9F69-A6D243DD90AF}"/>
              </a:ext>
            </a:extLst>
          </p:cNvPr>
          <p:cNvGrpSpPr/>
          <p:nvPr/>
        </p:nvGrpSpPr>
        <p:grpSpPr>
          <a:xfrm>
            <a:off x="6305942" y="1681595"/>
            <a:ext cx="5419664" cy="777510"/>
            <a:chOff x="6102442" y="1483456"/>
            <a:chExt cx="5419664" cy="777510"/>
          </a:xfrm>
        </p:grpSpPr>
        <p:sp>
          <p:nvSpPr>
            <p:cNvPr id="5" name="TextBox 4">
              <a:extLst>
                <a:ext uri="{FF2B5EF4-FFF2-40B4-BE49-F238E27FC236}">
                  <a16:creationId xmlns:a16="http://schemas.microsoft.com/office/drawing/2014/main" id="{8591A18A-7559-4485-BC2C-6ACBBA9F87DF}"/>
                </a:ext>
              </a:extLst>
            </p:cNvPr>
            <p:cNvSpPr txBox="1"/>
            <p:nvPr/>
          </p:nvSpPr>
          <p:spPr>
            <a:xfrm>
              <a:off x="6860266" y="1678152"/>
              <a:ext cx="4661840"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Trading Signals</a:t>
              </a:r>
              <a:endParaRPr lang="ko-KR" altLang="en-US" sz="2700" b="1" dirty="0">
                <a:solidFill>
                  <a:schemeClr val="bg1"/>
                </a:solidFill>
                <a:cs typeface="Arial" pitchFamily="34" charset="0"/>
              </a:endParaRPr>
            </a:p>
          </p:txBody>
        </p:sp>
        <p:sp>
          <p:nvSpPr>
            <p:cNvPr id="6" name="TextBox 5">
              <a:extLst>
                <a:ext uri="{FF2B5EF4-FFF2-40B4-BE49-F238E27FC236}">
                  <a16:creationId xmlns:a16="http://schemas.microsoft.com/office/drawing/2014/main" id="{95E3BD7D-EEC6-41FC-867D-95F2B71346B3}"/>
                </a:ext>
              </a:extLst>
            </p:cNvPr>
            <p:cNvSpPr txBox="1"/>
            <p:nvPr/>
          </p:nvSpPr>
          <p:spPr>
            <a:xfrm>
              <a:off x="6102442" y="1483456"/>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01</a:t>
              </a:r>
              <a:endParaRPr lang="ko-KR" altLang="en-US" sz="4400" b="1" dirty="0">
                <a:solidFill>
                  <a:schemeClr val="bg1"/>
                </a:solidFill>
                <a:cs typeface="Arial" pitchFamily="34" charset="0"/>
              </a:endParaRPr>
            </a:p>
          </p:txBody>
        </p:sp>
      </p:grpSp>
      <p:sp>
        <p:nvSpPr>
          <p:cNvPr id="7" name="TextBox 6">
            <a:extLst>
              <a:ext uri="{FF2B5EF4-FFF2-40B4-BE49-F238E27FC236}">
                <a16:creationId xmlns:a16="http://schemas.microsoft.com/office/drawing/2014/main" id="{38A41E9E-1812-4ACE-A417-73C9AF47F355}"/>
              </a:ext>
            </a:extLst>
          </p:cNvPr>
          <p:cNvSpPr txBox="1"/>
          <p:nvPr/>
        </p:nvSpPr>
        <p:spPr>
          <a:xfrm>
            <a:off x="7081344" y="3503507"/>
            <a:ext cx="4661840" cy="276999"/>
          </a:xfrm>
          <a:prstGeom prst="rect">
            <a:avLst/>
          </a:prstGeom>
          <a:noFill/>
        </p:spPr>
        <p:txBody>
          <a:bodyPr wrap="square" rtlCol="0">
            <a:spAutoFit/>
          </a:bodyPr>
          <a:lstStyle/>
          <a:p>
            <a:r>
              <a:rPr lang="en-US" altLang="ko-KR" sz="1200" dirty="0">
                <a:solidFill>
                  <a:schemeClr val="bg1"/>
                </a:solidFill>
                <a:cs typeface="Arial" pitchFamily="34" charset="0"/>
              </a:rPr>
              <a:t>Create a for loop to get the four weightings for each individual. </a:t>
            </a:r>
          </a:p>
        </p:txBody>
      </p:sp>
      <p:grpSp>
        <p:nvGrpSpPr>
          <p:cNvPr id="8" name="Group 7">
            <a:extLst>
              <a:ext uri="{FF2B5EF4-FFF2-40B4-BE49-F238E27FC236}">
                <a16:creationId xmlns:a16="http://schemas.microsoft.com/office/drawing/2014/main" id="{51E7642E-CD93-4445-B49C-21F1CF8B80D1}"/>
              </a:ext>
            </a:extLst>
          </p:cNvPr>
          <p:cNvGrpSpPr/>
          <p:nvPr/>
        </p:nvGrpSpPr>
        <p:grpSpPr>
          <a:xfrm>
            <a:off x="6305942" y="2820587"/>
            <a:ext cx="5419664" cy="777510"/>
            <a:chOff x="6102442" y="1483456"/>
            <a:chExt cx="5419664" cy="777510"/>
          </a:xfrm>
        </p:grpSpPr>
        <p:sp>
          <p:nvSpPr>
            <p:cNvPr id="9" name="TextBox 8">
              <a:extLst>
                <a:ext uri="{FF2B5EF4-FFF2-40B4-BE49-F238E27FC236}">
                  <a16:creationId xmlns:a16="http://schemas.microsoft.com/office/drawing/2014/main" id="{EC79CA3D-1245-4812-BE2C-A17717D31459}"/>
                </a:ext>
              </a:extLst>
            </p:cNvPr>
            <p:cNvSpPr txBox="1"/>
            <p:nvPr/>
          </p:nvSpPr>
          <p:spPr>
            <a:xfrm>
              <a:off x="6860266" y="1678152"/>
              <a:ext cx="4661840"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Individual Weighting</a:t>
              </a:r>
              <a:endParaRPr lang="ko-KR" altLang="en-US" sz="2700" b="1" dirty="0">
                <a:solidFill>
                  <a:schemeClr val="bg1"/>
                </a:solidFill>
                <a:cs typeface="Arial" pitchFamily="34" charset="0"/>
              </a:endParaRPr>
            </a:p>
          </p:txBody>
        </p:sp>
        <p:sp>
          <p:nvSpPr>
            <p:cNvPr id="10" name="TextBox 9">
              <a:extLst>
                <a:ext uri="{FF2B5EF4-FFF2-40B4-BE49-F238E27FC236}">
                  <a16:creationId xmlns:a16="http://schemas.microsoft.com/office/drawing/2014/main" id="{F627DDE9-FE7C-4B7E-A047-E092B6A88859}"/>
                </a:ext>
              </a:extLst>
            </p:cNvPr>
            <p:cNvSpPr txBox="1"/>
            <p:nvPr/>
          </p:nvSpPr>
          <p:spPr>
            <a:xfrm>
              <a:off x="6102442" y="1483456"/>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02</a:t>
              </a:r>
              <a:endParaRPr lang="ko-KR" altLang="en-US" sz="4400" b="1" dirty="0">
                <a:solidFill>
                  <a:schemeClr val="bg1"/>
                </a:solidFill>
                <a:cs typeface="Arial" pitchFamily="34" charset="0"/>
              </a:endParaRPr>
            </a:p>
          </p:txBody>
        </p:sp>
      </p:grpSp>
      <p:sp>
        <p:nvSpPr>
          <p:cNvPr id="11" name="TextBox 10">
            <a:extLst>
              <a:ext uri="{FF2B5EF4-FFF2-40B4-BE49-F238E27FC236}">
                <a16:creationId xmlns:a16="http://schemas.microsoft.com/office/drawing/2014/main" id="{15E1B5E5-22C6-4CAE-BC59-0EB34CC7C043}"/>
              </a:ext>
            </a:extLst>
          </p:cNvPr>
          <p:cNvSpPr txBox="1"/>
          <p:nvPr/>
        </p:nvSpPr>
        <p:spPr>
          <a:xfrm>
            <a:off x="7081344" y="4642499"/>
            <a:ext cx="4661840" cy="461665"/>
          </a:xfrm>
          <a:prstGeom prst="rect">
            <a:avLst/>
          </a:prstGeom>
          <a:noFill/>
        </p:spPr>
        <p:txBody>
          <a:bodyPr wrap="square" rtlCol="0">
            <a:spAutoFit/>
          </a:bodyPr>
          <a:lstStyle/>
          <a:p>
            <a:r>
              <a:rPr lang="en-US" altLang="ko-KR" sz="1200" dirty="0">
                <a:solidFill>
                  <a:schemeClr val="bg1"/>
                </a:solidFill>
                <a:cs typeface="Arial" pitchFamily="34" charset="0"/>
              </a:rPr>
              <a:t>Using the weightings and the trading signals, calculate the weighted actions. </a:t>
            </a:r>
          </a:p>
        </p:txBody>
      </p:sp>
      <p:grpSp>
        <p:nvGrpSpPr>
          <p:cNvPr id="12" name="Group 11">
            <a:extLst>
              <a:ext uri="{FF2B5EF4-FFF2-40B4-BE49-F238E27FC236}">
                <a16:creationId xmlns:a16="http://schemas.microsoft.com/office/drawing/2014/main" id="{9D3E30DF-4F9D-4D5B-9110-CB46BA5063F2}"/>
              </a:ext>
            </a:extLst>
          </p:cNvPr>
          <p:cNvGrpSpPr/>
          <p:nvPr/>
        </p:nvGrpSpPr>
        <p:grpSpPr>
          <a:xfrm>
            <a:off x="6305942" y="3959579"/>
            <a:ext cx="5419664" cy="777510"/>
            <a:chOff x="6102442" y="1483456"/>
            <a:chExt cx="5419664" cy="777510"/>
          </a:xfrm>
        </p:grpSpPr>
        <p:sp>
          <p:nvSpPr>
            <p:cNvPr id="13" name="TextBox 12">
              <a:extLst>
                <a:ext uri="{FF2B5EF4-FFF2-40B4-BE49-F238E27FC236}">
                  <a16:creationId xmlns:a16="http://schemas.microsoft.com/office/drawing/2014/main" id="{5A5757E4-1723-4073-9FC5-1D351F20A151}"/>
                </a:ext>
              </a:extLst>
            </p:cNvPr>
            <p:cNvSpPr txBox="1"/>
            <p:nvPr/>
          </p:nvSpPr>
          <p:spPr>
            <a:xfrm>
              <a:off x="6860266" y="1678152"/>
              <a:ext cx="4661840"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Weighted Actions</a:t>
              </a:r>
              <a:endParaRPr lang="ko-KR" altLang="en-US" sz="2700" b="1" dirty="0">
                <a:solidFill>
                  <a:schemeClr val="bg1"/>
                </a:solidFill>
                <a:cs typeface="Arial" pitchFamily="34" charset="0"/>
              </a:endParaRPr>
            </a:p>
          </p:txBody>
        </p:sp>
        <p:sp>
          <p:nvSpPr>
            <p:cNvPr id="14" name="TextBox 13">
              <a:extLst>
                <a:ext uri="{FF2B5EF4-FFF2-40B4-BE49-F238E27FC236}">
                  <a16:creationId xmlns:a16="http://schemas.microsoft.com/office/drawing/2014/main" id="{D7B9AF74-CA02-49F9-88D7-98D77F70D10F}"/>
                </a:ext>
              </a:extLst>
            </p:cNvPr>
            <p:cNvSpPr txBox="1"/>
            <p:nvPr/>
          </p:nvSpPr>
          <p:spPr>
            <a:xfrm>
              <a:off x="6102442" y="1483456"/>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03</a:t>
              </a:r>
              <a:endParaRPr lang="ko-KR" altLang="en-US" sz="4400" b="1" dirty="0">
                <a:solidFill>
                  <a:schemeClr val="bg1"/>
                </a:solidFill>
                <a:cs typeface="Arial" pitchFamily="34" charset="0"/>
              </a:endParaRPr>
            </a:p>
          </p:txBody>
        </p:sp>
      </p:grpSp>
      <p:sp>
        <p:nvSpPr>
          <p:cNvPr id="15" name="TextBox 14">
            <a:extLst>
              <a:ext uri="{FF2B5EF4-FFF2-40B4-BE49-F238E27FC236}">
                <a16:creationId xmlns:a16="http://schemas.microsoft.com/office/drawing/2014/main" id="{437A4661-D2A4-40E5-9248-83B3298A506A}"/>
              </a:ext>
            </a:extLst>
          </p:cNvPr>
          <p:cNvSpPr txBox="1"/>
          <p:nvPr/>
        </p:nvSpPr>
        <p:spPr>
          <a:xfrm>
            <a:off x="7081344" y="5781491"/>
            <a:ext cx="4661840" cy="461665"/>
          </a:xfrm>
          <a:prstGeom prst="rect">
            <a:avLst/>
          </a:prstGeom>
          <a:noFill/>
        </p:spPr>
        <p:txBody>
          <a:bodyPr wrap="square" rtlCol="0">
            <a:spAutoFit/>
          </a:bodyPr>
          <a:lstStyle/>
          <a:p>
            <a:r>
              <a:rPr lang="en-US" altLang="ko-KR" sz="1200" dirty="0">
                <a:solidFill>
                  <a:schemeClr val="bg1"/>
                </a:solidFill>
                <a:cs typeface="Arial" pitchFamily="34" charset="0"/>
              </a:rPr>
              <a:t>Perform trading with an initial budget of </a:t>
            </a:r>
            <a:r>
              <a:rPr lang="en-GB" altLang="ko-KR" sz="1200" dirty="0">
                <a:solidFill>
                  <a:schemeClr val="bg1"/>
                </a:solidFill>
                <a:cs typeface="Arial" pitchFamily="34" charset="0"/>
              </a:rPr>
              <a:t>£3000, and return the final budget as fitness. </a:t>
            </a:r>
            <a:endParaRPr lang="en-US" altLang="ko-KR" sz="1200" dirty="0">
              <a:solidFill>
                <a:schemeClr val="bg1"/>
              </a:solidFill>
              <a:cs typeface="Arial" pitchFamily="34" charset="0"/>
            </a:endParaRPr>
          </a:p>
        </p:txBody>
      </p:sp>
      <p:grpSp>
        <p:nvGrpSpPr>
          <p:cNvPr id="16" name="Group 15">
            <a:extLst>
              <a:ext uri="{FF2B5EF4-FFF2-40B4-BE49-F238E27FC236}">
                <a16:creationId xmlns:a16="http://schemas.microsoft.com/office/drawing/2014/main" id="{41FEFB00-F764-4A36-BDE0-EFBFFBAD9C92}"/>
              </a:ext>
            </a:extLst>
          </p:cNvPr>
          <p:cNvGrpSpPr/>
          <p:nvPr/>
        </p:nvGrpSpPr>
        <p:grpSpPr>
          <a:xfrm>
            <a:off x="6305942" y="5098571"/>
            <a:ext cx="5419664" cy="777510"/>
            <a:chOff x="6102442" y="1483456"/>
            <a:chExt cx="5419664" cy="777510"/>
          </a:xfrm>
        </p:grpSpPr>
        <p:sp>
          <p:nvSpPr>
            <p:cNvPr id="17" name="TextBox 16">
              <a:extLst>
                <a:ext uri="{FF2B5EF4-FFF2-40B4-BE49-F238E27FC236}">
                  <a16:creationId xmlns:a16="http://schemas.microsoft.com/office/drawing/2014/main" id="{493DF382-44DD-45C3-9704-34E8893BC3AC}"/>
                </a:ext>
              </a:extLst>
            </p:cNvPr>
            <p:cNvSpPr txBox="1"/>
            <p:nvPr/>
          </p:nvSpPr>
          <p:spPr>
            <a:xfrm>
              <a:off x="6860266" y="1678152"/>
              <a:ext cx="4661840"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Trade</a:t>
              </a:r>
              <a:endParaRPr lang="ko-KR" altLang="en-US" sz="2700" b="1" dirty="0">
                <a:solidFill>
                  <a:schemeClr val="bg1"/>
                </a:solidFill>
                <a:cs typeface="Arial" pitchFamily="34" charset="0"/>
              </a:endParaRPr>
            </a:p>
          </p:txBody>
        </p:sp>
        <p:sp>
          <p:nvSpPr>
            <p:cNvPr id="18" name="TextBox 17">
              <a:extLst>
                <a:ext uri="{FF2B5EF4-FFF2-40B4-BE49-F238E27FC236}">
                  <a16:creationId xmlns:a16="http://schemas.microsoft.com/office/drawing/2014/main" id="{8611BD74-B8C0-4D62-99FC-2DBC909A434D}"/>
                </a:ext>
              </a:extLst>
            </p:cNvPr>
            <p:cNvSpPr txBox="1"/>
            <p:nvPr/>
          </p:nvSpPr>
          <p:spPr>
            <a:xfrm>
              <a:off x="6102442" y="1483456"/>
              <a:ext cx="981106" cy="777510"/>
            </a:xfrm>
            <a:prstGeom prst="rect">
              <a:avLst/>
            </a:prstGeom>
            <a:noFill/>
          </p:spPr>
          <p:txBody>
            <a:bodyPr wrap="square" lIns="108000" rIns="108000" rtlCol="0">
              <a:spAutoFit/>
            </a:bodyPr>
            <a:lstStyle/>
            <a:p>
              <a:pPr algn="ctr"/>
              <a:r>
                <a:rPr lang="en-US" altLang="ko-KR" sz="4400" b="1" dirty="0">
                  <a:solidFill>
                    <a:schemeClr val="bg1"/>
                  </a:solidFill>
                  <a:cs typeface="Arial" pitchFamily="34" charset="0"/>
                </a:rPr>
                <a:t>04</a:t>
              </a:r>
              <a:endParaRPr lang="ko-KR" altLang="en-US" sz="4400" b="1" dirty="0">
                <a:solidFill>
                  <a:schemeClr val="bg1"/>
                </a:solidFill>
                <a:cs typeface="Arial" pitchFamily="34" charset="0"/>
              </a:endParaRPr>
            </a:p>
          </p:txBody>
        </p:sp>
      </p:grpSp>
      <p:sp>
        <p:nvSpPr>
          <p:cNvPr id="19" name="TextBox 18">
            <a:extLst>
              <a:ext uri="{FF2B5EF4-FFF2-40B4-BE49-F238E27FC236}">
                <a16:creationId xmlns:a16="http://schemas.microsoft.com/office/drawing/2014/main" id="{042C12F7-AE9B-40D2-A6C4-2F1B6BC860EE}"/>
              </a:ext>
            </a:extLst>
          </p:cNvPr>
          <p:cNvSpPr txBox="1"/>
          <p:nvPr/>
        </p:nvSpPr>
        <p:spPr>
          <a:xfrm>
            <a:off x="6305942" y="405733"/>
            <a:ext cx="5305365" cy="923330"/>
          </a:xfrm>
          <a:prstGeom prst="rect">
            <a:avLst/>
          </a:prstGeom>
          <a:noFill/>
        </p:spPr>
        <p:txBody>
          <a:bodyPr wrap="square" rtlCol="0" anchor="ctr">
            <a:spAutoFit/>
          </a:bodyPr>
          <a:lstStyle/>
          <a:p>
            <a:r>
              <a:rPr lang="en-US" altLang="ko-KR" sz="5400" dirty="0">
                <a:solidFill>
                  <a:schemeClr val="bg1"/>
                </a:solidFill>
                <a:latin typeface="+mj-lt"/>
                <a:cs typeface="Arial" pitchFamily="34" charset="0"/>
              </a:rPr>
              <a:t>Fitness Function</a:t>
            </a:r>
            <a:endParaRPr lang="ko-KR" altLang="en-US" sz="5400" dirty="0">
              <a:solidFill>
                <a:schemeClr val="bg1"/>
              </a:solidFill>
              <a:latin typeface="+mj-lt"/>
              <a:cs typeface="Arial" pitchFamily="34" charset="0"/>
            </a:endParaRPr>
          </a:p>
        </p:txBody>
      </p:sp>
    </p:spTree>
    <p:extLst>
      <p:ext uri="{BB962C8B-B14F-4D97-AF65-F5344CB8AC3E}">
        <p14:creationId xmlns:p14="http://schemas.microsoft.com/office/powerpoint/2010/main" val="1401309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Pentagon 39">
            <a:extLst>
              <a:ext uri="{FF2B5EF4-FFF2-40B4-BE49-F238E27FC236}">
                <a16:creationId xmlns:a16="http://schemas.microsoft.com/office/drawing/2014/main" id="{52F19EE6-59A2-4CC1-BD77-9AE6A73734EA}"/>
              </a:ext>
            </a:extLst>
          </p:cNvPr>
          <p:cNvSpPr/>
          <p:nvPr/>
        </p:nvSpPr>
        <p:spPr>
          <a:xfrm>
            <a:off x="2131798" y="2887353"/>
            <a:ext cx="1898364" cy="1791103"/>
          </a:xfrm>
          <a:prstGeom prst="pent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4800" b="1" dirty="0">
                <a:solidFill>
                  <a:schemeClr val="tx1">
                    <a:lumMod val="75000"/>
                    <a:lumOff val="25000"/>
                  </a:schemeClr>
                </a:solidFill>
              </a:rPr>
              <a:t>Selection Method</a:t>
            </a:r>
          </a:p>
        </p:txBody>
      </p:sp>
      <p:grpSp>
        <p:nvGrpSpPr>
          <p:cNvPr id="3" name="Group 2">
            <a:extLst>
              <a:ext uri="{FF2B5EF4-FFF2-40B4-BE49-F238E27FC236}">
                <a16:creationId xmlns:a16="http://schemas.microsoft.com/office/drawing/2014/main" id="{E59ADD44-0C50-43C1-B5C3-0CED2159BBB3}"/>
              </a:ext>
            </a:extLst>
          </p:cNvPr>
          <p:cNvGrpSpPr/>
          <p:nvPr/>
        </p:nvGrpSpPr>
        <p:grpSpPr>
          <a:xfrm>
            <a:off x="2465808" y="1219158"/>
            <a:ext cx="1139838" cy="1632238"/>
            <a:chOff x="3692771" y="1580738"/>
            <a:chExt cx="1954016" cy="2798134"/>
          </a:xfrm>
        </p:grpSpPr>
        <p:sp>
          <p:nvSpPr>
            <p:cNvPr id="4" name="Freeform 18">
              <a:extLst>
                <a:ext uri="{FF2B5EF4-FFF2-40B4-BE49-F238E27FC236}">
                  <a16:creationId xmlns:a16="http://schemas.microsoft.com/office/drawing/2014/main" id="{4878C136-D428-405D-8437-588BD660C472}"/>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5" name="Down Arrow 1">
              <a:extLst>
                <a:ext uri="{FF2B5EF4-FFF2-40B4-BE49-F238E27FC236}">
                  <a16:creationId xmlns:a16="http://schemas.microsoft.com/office/drawing/2014/main" id="{D6888AEA-E72F-47DF-85BD-9F61C6D06C40}"/>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ko-KR" sz="1200" dirty="0"/>
                <a:t>Individual</a:t>
              </a:r>
              <a:endParaRPr lang="ko-KR" altLang="en-US" sz="1200" dirty="0"/>
            </a:p>
          </p:txBody>
        </p:sp>
      </p:grpSp>
      <p:grpSp>
        <p:nvGrpSpPr>
          <p:cNvPr id="6" name="Group 5">
            <a:extLst>
              <a:ext uri="{FF2B5EF4-FFF2-40B4-BE49-F238E27FC236}">
                <a16:creationId xmlns:a16="http://schemas.microsoft.com/office/drawing/2014/main" id="{5B98F84E-08A9-4D55-8B06-7BA863E1825F}"/>
              </a:ext>
            </a:extLst>
          </p:cNvPr>
          <p:cNvGrpSpPr/>
          <p:nvPr/>
        </p:nvGrpSpPr>
        <p:grpSpPr>
          <a:xfrm rot="4113254">
            <a:off x="4291067" y="2514526"/>
            <a:ext cx="1139838" cy="1632238"/>
            <a:chOff x="3692771" y="1580738"/>
            <a:chExt cx="1954016" cy="2798134"/>
          </a:xfrm>
        </p:grpSpPr>
        <p:sp>
          <p:nvSpPr>
            <p:cNvPr id="7" name="Freeform 28">
              <a:extLst>
                <a:ext uri="{FF2B5EF4-FFF2-40B4-BE49-F238E27FC236}">
                  <a16:creationId xmlns:a16="http://schemas.microsoft.com/office/drawing/2014/main" id="{DAB9B6C4-E525-4467-AED6-1D3AACD4AA0F}"/>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8" name="Down Arrow 1">
              <a:extLst>
                <a:ext uri="{FF2B5EF4-FFF2-40B4-BE49-F238E27FC236}">
                  <a16:creationId xmlns:a16="http://schemas.microsoft.com/office/drawing/2014/main" id="{9C930316-0704-4E84-9172-320A94894759}"/>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ko-KR" sz="1200" dirty="0"/>
                <a:t>Individual</a:t>
              </a:r>
              <a:endParaRPr lang="ko-KR" altLang="en-US" sz="1200" dirty="0"/>
            </a:p>
            <a:p>
              <a:pPr algn="ctr"/>
              <a:endParaRPr lang="ko-KR" altLang="en-US" sz="1200" dirty="0"/>
            </a:p>
          </p:txBody>
        </p:sp>
      </p:grpSp>
      <p:grpSp>
        <p:nvGrpSpPr>
          <p:cNvPr id="9" name="Group 8">
            <a:extLst>
              <a:ext uri="{FF2B5EF4-FFF2-40B4-BE49-F238E27FC236}">
                <a16:creationId xmlns:a16="http://schemas.microsoft.com/office/drawing/2014/main" id="{093E2D81-7AB5-4DA3-BEE4-97422C242662}"/>
              </a:ext>
            </a:extLst>
          </p:cNvPr>
          <p:cNvGrpSpPr/>
          <p:nvPr/>
        </p:nvGrpSpPr>
        <p:grpSpPr>
          <a:xfrm rot="8531373">
            <a:off x="3665553" y="4700895"/>
            <a:ext cx="1139838" cy="1632238"/>
            <a:chOff x="3692771" y="1580738"/>
            <a:chExt cx="1954016" cy="2798134"/>
          </a:xfrm>
        </p:grpSpPr>
        <p:sp>
          <p:nvSpPr>
            <p:cNvPr id="10" name="Freeform 32">
              <a:extLst>
                <a:ext uri="{FF2B5EF4-FFF2-40B4-BE49-F238E27FC236}">
                  <a16:creationId xmlns:a16="http://schemas.microsoft.com/office/drawing/2014/main" id="{B3A9E33B-1596-4835-B9CA-4B057E8EEF7D}"/>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1" name="Down Arrow 1">
              <a:extLst>
                <a:ext uri="{FF2B5EF4-FFF2-40B4-BE49-F238E27FC236}">
                  <a16:creationId xmlns:a16="http://schemas.microsoft.com/office/drawing/2014/main" id="{A76859E5-997B-4CC0-8157-D70857AB2C55}"/>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ko-KR" sz="1200" dirty="0"/>
                <a:t>Individual</a:t>
              </a:r>
              <a:endParaRPr lang="ko-KR" altLang="en-US" sz="1200" dirty="0"/>
            </a:p>
            <a:p>
              <a:pPr algn="ctr"/>
              <a:endParaRPr lang="ko-KR" altLang="en-US" sz="1200" dirty="0"/>
            </a:p>
          </p:txBody>
        </p:sp>
      </p:grpSp>
      <p:grpSp>
        <p:nvGrpSpPr>
          <p:cNvPr id="12" name="Group 11">
            <a:extLst>
              <a:ext uri="{FF2B5EF4-FFF2-40B4-BE49-F238E27FC236}">
                <a16:creationId xmlns:a16="http://schemas.microsoft.com/office/drawing/2014/main" id="{470B0F94-D491-4905-9507-3D18691988F4}"/>
              </a:ext>
            </a:extLst>
          </p:cNvPr>
          <p:cNvGrpSpPr/>
          <p:nvPr/>
        </p:nvGrpSpPr>
        <p:grpSpPr>
          <a:xfrm rot="13128837">
            <a:off x="1361700" y="4721181"/>
            <a:ext cx="1139838" cy="1632238"/>
            <a:chOff x="3692771" y="1580738"/>
            <a:chExt cx="1954016" cy="2798134"/>
          </a:xfrm>
        </p:grpSpPr>
        <p:sp>
          <p:nvSpPr>
            <p:cNvPr id="13" name="Freeform 37">
              <a:extLst>
                <a:ext uri="{FF2B5EF4-FFF2-40B4-BE49-F238E27FC236}">
                  <a16:creationId xmlns:a16="http://schemas.microsoft.com/office/drawing/2014/main" id="{BA181364-0351-4869-BF8C-0FB7F07CF0FD}"/>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4" name="Down Arrow 1">
              <a:extLst>
                <a:ext uri="{FF2B5EF4-FFF2-40B4-BE49-F238E27FC236}">
                  <a16:creationId xmlns:a16="http://schemas.microsoft.com/office/drawing/2014/main" id="{6086FF56-271F-4F27-B49E-A3740C22E868}"/>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ko-KR" sz="1200" dirty="0"/>
                <a:t>Individual</a:t>
              </a:r>
              <a:endParaRPr lang="ko-KR" altLang="en-US" sz="1200" dirty="0"/>
            </a:p>
            <a:p>
              <a:pPr algn="ctr"/>
              <a:endParaRPr lang="ko-KR" altLang="en-US" sz="1200" dirty="0"/>
            </a:p>
          </p:txBody>
        </p:sp>
      </p:grpSp>
      <p:grpSp>
        <p:nvGrpSpPr>
          <p:cNvPr id="15" name="Group 14">
            <a:extLst>
              <a:ext uri="{FF2B5EF4-FFF2-40B4-BE49-F238E27FC236}">
                <a16:creationId xmlns:a16="http://schemas.microsoft.com/office/drawing/2014/main" id="{60C87246-71AA-42E3-9281-84DD30DAAD6B}"/>
              </a:ext>
            </a:extLst>
          </p:cNvPr>
          <p:cNvGrpSpPr/>
          <p:nvPr/>
        </p:nvGrpSpPr>
        <p:grpSpPr>
          <a:xfrm rot="17414357">
            <a:off x="692521" y="2646708"/>
            <a:ext cx="1139838" cy="1632238"/>
            <a:chOff x="3692771" y="1580738"/>
            <a:chExt cx="1954016" cy="2798134"/>
          </a:xfrm>
        </p:grpSpPr>
        <p:sp>
          <p:nvSpPr>
            <p:cNvPr id="16" name="Freeform 40">
              <a:extLst>
                <a:ext uri="{FF2B5EF4-FFF2-40B4-BE49-F238E27FC236}">
                  <a16:creationId xmlns:a16="http://schemas.microsoft.com/office/drawing/2014/main" id="{1C2255A6-0CBA-49D7-96ED-323CB60ABC87}"/>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7" name="Down Arrow 1">
              <a:extLst>
                <a:ext uri="{FF2B5EF4-FFF2-40B4-BE49-F238E27FC236}">
                  <a16:creationId xmlns:a16="http://schemas.microsoft.com/office/drawing/2014/main" id="{3521EC0A-0581-4DA2-80C4-90906121AFF4}"/>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ltLang="ko-KR" sz="1200" dirty="0"/>
                <a:t>Individual</a:t>
              </a:r>
              <a:endParaRPr lang="ko-KR" altLang="en-US" sz="1200" dirty="0"/>
            </a:p>
            <a:p>
              <a:pPr algn="ctr"/>
              <a:endParaRPr lang="ko-KR" altLang="en-US" sz="1200" dirty="0"/>
            </a:p>
          </p:txBody>
        </p:sp>
      </p:grpSp>
      <p:grpSp>
        <p:nvGrpSpPr>
          <p:cNvPr id="24" name="그룹 6">
            <a:extLst>
              <a:ext uri="{FF2B5EF4-FFF2-40B4-BE49-F238E27FC236}">
                <a16:creationId xmlns:a16="http://schemas.microsoft.com/office/drawing/2014/main" id="{E18341A2-346E-4759-B2E3-247D7CF7160E}"/>
              </a:ext>
            </a:extLst>
          </p:cNvPr>
          <p:cNvGrpSpPr/>
          <p:nvPr/>
        </p:nvGrpSpPr>
        <p:grpSpPr>
          <a:xfrm>
            <a:off x="5732980" y="3391578"/>
            <a:ext cx="2714920" cy="1019845"/>
            <a:chOff x="2375857" y="2084498"/>
            <a:chExt cx="2304256" cy="684677"/>
          </a:xfrm>
        </p:grpSpPr>
        <p:sp>
          <p:nvSpPr>
            <p:cNvPr id="25" name="TextBox 24">
              <a:extLst>
                <a:ext uri="{FF2B5EF4-FFF2-40B4-BE49-F238E27FC236}">
                  <a16:creationId xmlns:a16="http://schemas.microsoft.com/office/drawing/2014/main" id="{81E997D7-3216-4E91-9CEF-EAC069093A5F}"/>
                </a:ext>
              </a:extLst>
            </p:cNvPr>
            <p:cNvSpPr txBox="1"/>
            <p:nvPr/>
          </p:nvSpPr>
          <p:spPr>
            <a:xfrm>
              <a:off x="2375857" y="2084498"/>
              <a:ext cx="2304256" cy="433917"/>
            </a:xfrm>
            <a:prstGeom prst="rect">
              <a:avLst/>
            </a:prstGeom>
            <a:noFill/>
          </p:spPr>
          <p:txBody>
            <a:bodyPr wrap="square" lIns="0" rtlCol="0" anchor="ctr">
              <a:spAutoFit/>
            </a:bodyPr>
            <a:lstStyle/>
            <a:p>
              <a:pPr algn="r"/>
              <a:r>
                <a:rPr lang="en-US" altLang="ko-KR" b="1" dirty="0">
                  <a:solidFill>
                    <a:schemeClr val="tx1">
                      <a:lumMod val="75000"/>
                      <a:lumOff val="25000"/>
                    </a:schemeClr>
                  </a:solidFill>
                  <a:cs typeface="Arial" pitchFamily="34" charset="0"/>
                </a:rPr>
                <a:t>Tournament Selection</a:t>
              </a:r>
              <a:endParaRPr lang="ko-KR" altLang="en-US"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4EBEDA5D-EAD3-408B-8FDE-7A8933FB9985}"/>
                </a:ext>
              </a:extLst>
            </p:cNvPr>
            <p:cNvSpPr txBox="1"/>
            <p:nvPr/>
          </p:nvSpPr>
          <p:spPr>
            <a:xfrm>
              <a:off x="2375857" y="2417909"/>
              <a:ext cx="2304256" cy="351266"/>
            </a:xfrm>
            <a:prstGeom prst="rect">
              <a:avLst/>
            </a:prstGeom>
            <a:noFill/>
          </p:spPr>
          <p:txBody>
            <a:bodyPr wrap="square" lIns="0" rtlCol="0">
              <a:spAutoFit/>
            </a:bodyPr>
            <a:lstStyle/>
            <a:p>
              <a:pPr algn="r"/>
              <a:r>
                <a:rPr lang="en-US" altLang="ko-KR" sz="1400" dirty="0">
                  <a:solidFill>
                    <a:schemeClr val="tx1">
                      <a:lumMod val="75000"/>
                      <a:lumOff val="25000"/>
                    </a:schemeClr>
                  </a:solidFill>
                  <a:cs typeface="Arial" pitchFamily="34" charset="0"/>
                </a:rPr>
                <a:t>This GA will be using tournament selection as the selection method. </a:t>
              </a:r>
              <a:endParaRPr lang="ko-KR" altLang="en-US" sz="1400" dirty="0">
                <a:solidFill>
                  <a:schemeClr val="tx1">
                    <a:lumMod val="75000"/>
                    <a:lumOff val="25000"/>
                  </a:schemeClr>
                </a:solidFill>
                <a:cs typeface="Arial" pitchFamily="34" charset="0"/>
              </a:endParaRPr>
            </a:p>
          </p:txBody>
        </p:sp>
      </p:grpSp>
      <p:sp>
        <p:nvSpPr>
          <p:cNvPr id="39" name="TextBox 38">
            <a:extLst>
              <a:ext uri="{FF2B5EF4-FFF2-40B4-BE49-F238E27FC236}">
                <a16:creationId xmlns:a16="http://schemas.microsoft.com/office/drawing/2014/main" id="{C7062A6D-39CD-4559-9F86-6B93C0095440}"/>
              </a:ext>
            </a:extLst>
          </p:cNvPr>
          <p:cNvSpPr txBox="1"/>
          <p:nvPr/>
        </p:nvSpPr>
        <p:spPr>
          <a:xfrm>
            <a:off x="2133929" y="3509325"/>
            <a:ext cx="1819080" cy="830997"/>
          </a:xfrm>
          <a:prstGeom prst="rect">
            <a:avLst/>
          </a:prstGeom>
          <a:noFill/>
        </p:spPr>
        <p:txBody>
          <a:bodyPr wrap="square" rtlCol="0">
            <a:spAutoFit/>
          </a:bodyPr>
          <a:lstStyle/>
          <a:p>
            <a:pPr algn="ctr"/>
            <a:r>
              <a:rPr lang="en-GB" sz="2400" dirty="0">
                <a:solidFill>
                  <a:schemeClr val="bg2"/>
                </a:solidFill>
              </a:rPr>
              <a:t>Tournament Winner</a:t>
            </a:r>
          </a:p>
        </p:txBody>
      </p:sp>
      <p:grpSp>
        <p:nvGrpSpPr>
          <p:cNvPr id="44" name="그룹 21">
            <a:extLst>
              <a:ext uri="{FF2B5EF4-FFF2-40B4-BE49-F238E27FC236}">
                <a16:creationId xmlns:a16="http://schemas.microsoft.com/office/drawing/2014/main" id="{BA70340F-A9E1-406A-B34F-7D9DF2C5C949}"/>
              </a:ext>
            </a:extLst>
          </p:cNvPr>
          <p:cNvGrpSpPr/>
          <p:nvPr/>
        </p:nvGrpSpPr>
        <p:grpSpPr>
          <a:xfrm>
            <a:off x="7744119" y="4976569"/>
            <a:ext cx="4006525" cy="646331"/>
            <a:chOff x="735146" y="2597626"/>
            <a:chExt cx="5244062" cy="646331"/>
          </a:xfrm>
        </p:grpSpPr>
        <p:sp>
          <p:nvSpPr>
            <p:cNvPr id="45" name="TextBox 44">
              <a:extLst>
                <a:ext uri="{FF2B5EF4-FFF2-40B4-BE49-F238E27FC236}">
                  <a16:creationId xmlns:a16="http://schemas.microsoft.com/office/drawing/2014/main" id="{8884DE1B-1122-4E33-9769-DF0A0446A7F9}"/>
                </a:ext>
              </a:extLst>
            </p:cNvPr>
            <p:cNvSpPr txBox="1"/>
            <p:nvPr/>
          </p:nvSpPr>
          <p:spPr>
            <a:xfrm>
              <a:off x="735146" y="2691895"/>
              <a:ext cx="1737530" cy="276999"/>
            </a:xfrm>
            <a:prstGeom prst="rect">
              <a:avLst/>
            </a:prstGeom>
            <a:noFill/>
          </p:spPr>
          <p:txBody>
            <a:bodyPr wrap="square" rtlCol="0">
              <a:spAutoFit/>
            </a:bodyPr>
            <a:lstStyle/>
            <a:p>
              <a:pPr algn="r"/>
              <a:r>
                <a:rPr lang="en-GB" altLang="ko-KR" sz="1200" b="1" dirty="0">
                  <a:solidFill>
                    <a:schemeClr val="accent4"/>
                  </a:solidFill>
                  <a:cs typeface="Arial" pitchFamily="34" charset="0"/>
                </a:rPr>
                <a:t>K INDIVIDUALS</a:t>
              </a:r>
              <a:endParaRPr lang="ko-KR" altLang="en-US" sz="1200" b="1" dirty="0">
                <a:solidFill>
                  <a:schemeClr val="accent4"/>
                </a:solidFill>
                <a:cs typeface="Arial" pitchFamily="34" charset="0"/>
              </a:endParaRPr>
            </a:p>
          </p:txBody>
        </p:sp>
        <p:sp>
          <p:nvSpPr>
            <p:cNvPr id="46" name="TextBox 45">
              <a:extLst>
                <a:ext uri="{FF2B5EF4-FFF2-40B4-BE49-F238E27FC236}">
                  <a16:creationId xmlns:a16="http://schemas.microsoft.com/office/drawing/2014/main" id="{9D87572C-9424-4F13-A400-0A0D31967692}"/>
                </a:ext>
              </a:extLst>
            </p:cNvPr>
            <p:cNvSpPr txBox="1"/>
            <p:nvPr/>
          </p:nvSpPr>
          <p:spPr>
            <a:xfrm>
              <a:off x="2968085" y="2597626"/>
              <a:ext cx="3011123"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Select k individuals from the population randomly, where k is defined in </a:t>
              </a:r>
              <a:r>
                <a:rPr lang="en-US" altLang="ko-KR" sz="1200" dirty="0" err="1">
                  <a:solidFill>
                    <a:schemeClr val="tx1">
                      <a:lumMod val="75000"/>
                      <a:lumOff val="25000"/>
                    </a:schemeClr>
                  </a:solidFill>
                  <a:cs typeface="Arial" pitchFamily="34" charset="0"/>
                </a:rPr>
                <a:t>GA_config.json</a:t>
              </a:r>
              <a:endParaRPr lang="en-US" altLang="ko-KR" sz="1200" dirty="0">
                <a:solidFill>
                  <a:schemeClr val="tx1">
                    <a:lumMod val="75000"/>
                    <a:lumOff val="25000"/>
                  </a:schemeClr>
                </a:solidFill>
                <a:cs typeface="Arial" pitchFamily="34" charset="0"/>
              </a:endParaRPr>
            </a:p>
          </p:txBody>
        </p:sp>
        <p:sp>
          <p:nvSpPr>
            <p:cNvPr id="47" name="Chevron 25">
              <a:extLst>
                <a:ext uri="{FF2B5EF4-FFF2-40B4-BE49-F238E27FC236}">
                  <a16:creationId xmlns:a16="http://schemas.microsoft.com/office/drawing/2014/main" id="{FCF494AA-66E6-4407-AA2E-9E12B352D369}"/>
                </a:ext>
              </a:extLst>
            </p:cNvPr>
            <p:cNvSpPr/>
            <p:nvPr/>
          </p:nvSpPr>
          <p:spPr>
            <a:xfrm>
              <a:off x="2601327" y="2732031"/>
              <a:ext cx="194565" cy="200987"/>
            </a:xfrm>
            <a:prstGeom prst="chevron">
              <a:avLst>
                <a:gd name="adj" fmla="val 5486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48" name="그룹 20">
            <a:extLst>
              <a:ext uri="{FF2B5EF4-FFF2-40B4-BE49-F238E27FC236}">
                <a16:creationId xmlns:a16="http://schemas.microsoft.com/office/drawing/2014/main" id="{E54172E9-9094-4CE0-B09A-C504FE85E2CA}"/>
              </a:ext>
            </a:extLst>
          </p:cNvPr>
          <p:cNvGrpSpPr/>
          <p:nvPr/>
        </p:nvGrpSpPr>
        <p:grpSpPr>
          <a:xfrm>
            <a:off x="7915154" y="5654742"/>
            <a:ext cx="3835490" cy="461665"/>
            <a:chOff x="959011" y="3630156"/>
            <a:chExt cx="5020197" cy="461665"/>
          </a:xfrm>
        </p:grpSpPr>
        <p:sp>
          <p:nvSpPr>
            <p:cNvPr id="49" name="TextBox 48">
              <a:extLst>
                <a:ext uri="{FF2B5EF4-FFF2-40B4-BE49-F238E27FC236}">
                  <a16:creationId xmlns:a16="http://schemas.microsoft.com/office/drawing/2014/main" id="{D1004EA6-55EC-46E9-9AAF-320F11DEDD31}"/>
                </a:ext>
              </a:extLst>
            </p:cNvPr>
            <p:cNvSpPr txBox="1"/>
            <p:nvPr/>
          </p:nvSpPr>
          <p:spPr>
            <a:xfrm>
              <a:off x="959011" y="3725844"/>
              <a:ext cx="1513664" cy="281256"/>
            </a:xfrm>
            <a:prstGeom prst="rect">
              <a:avLst/>
            </a:prstGeom>
            <a:noFill/>
          </p:spPr>
          <p:txBody>
            <a:bodyPr wrap="square" rtlCol="0">
              <a:spAutoFit/>
            </a:bodyPr>
            <a:lstStyle/>
            <a:p>
              <a:pPr algn="r"/>
              <a:r>
                <a:rPr lang="en-US" altLang="ko-KR" sz="1200" b="1" dirty="0">
                  <a:solidFill>
                    <a:schemeClr val="accent3"/>
                  </a:solidFill>
                  <a:cs typeface="Arial" pitchFamily="34" charset="0"/>
                </a:rPr>
                <a:t>BEST</a:t>
              </a:r>
              <a:endParaRPr lang="ko-KR" altLang="en-US" sz="1200" b="1" dirty="0">
                <a:solidFill>
                  <a:schemeClr val="accent3"/>
                </a:solidFill>
                <a:cs typeface="Arial" pitchFamily="34" charset="0"/>
              </a:endParaRPr>
            </a:p>
          </p:txBody>
        </p:sp>
        <p:sp>
          <p:nvSpPr>
            <p:cNvPr id="50" name="TextBox 49">
              <a:extLst>
                <a:ext uri="{FF2B5EF4-FFF2-40B4-BE49-F238E27FC236}">
                  <a16:creationId xmlns:a16="http://schemas.microsoft.com/office/drawing/2014/main" id="{F8567894-B242-4A73-814A-E1C22BC1E911}"/>
                </a:ext>
              </a:extLst>
            </p:cNvPr>
            <p:cNvSpPr txBox="1"/>
            <p:nvPr/>
          </p:nvSpPr>
          <p:spPr>
            <a:xfrm>
              <a:off x="2968085" y="3630156"/>
              <a:ext cx="3011123"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Select the best individual from the k individuals</a:t>
              </a:r>
            </a:p>
          </p:txBody>
        </p:sp>
        <p:sp>
          <p:nvSpPr>
            <p:cNvPr id="51" name="Chevron 26">
              <a:extLst>
                <a:ext uri="{FF2B5EF4-FFF2-40B4-BE49-F238E27FC236}">
                  <a16:creationId xmlns:a16="http://schemas.microsoft.com/office/drawing/2014/main" id="{78BFA997-03DC-4350-9B25-EEE0559AC165}"/>
                </a:ext>
              </a:extLst>
            </p:cNvPr>
            <p:cNvSpPr/>
            <p:nvPr/>
          </p:nvSpPr>
          <p:spPr>
            <a:xfrm>
              <a:off x="2601327" y="3764561"/>
              <a:ext cx="194565" cy="200987"/>
            </a:xfrm>
            <a:prstGeom prst="chevron">
              <a:avLst>
                <a:gd name="adj" fmla="val 5486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
        <p:nvSpPr>
          <p:cNvPr id="56" name="자유형: 도형 14">
            <a:extLst>
              <a:ext uri="{FF2B5EF4-FFF2-40B4-BE49-F238E27FC236}">
                <a16:creationId xmlns:a16="http://schemas.microsoft.com/office/drawing/2014/main" id="{87DC02A1-755C-4487-A268-8AAD14A9F130}"/>
              </a:ext>
            </a:extLst>
          </p:cNvPr>
          <p:cNvSpPr/>
          <p:nvPr/>
        </p:nvSpPr>
        <p:spPr>
          <a:xfrm rot="10800000">
            <a:off x="10832568" y="3501651"/>
            <a:ext cx="453889" cy="419784"/>
          </a:xfrm>
          <a:custGeom>
            <a:avLst/>
            <a:gdLst/>
            <a:ahLst/>
            <a:cxnLst/>
            <a:rect l="l" t="t" r="r" b="b"/>
            <a:pathLst>
              <a:path w="282415" h="261194">
                <a:moveTo>
                  <a:pt x="258472" y="0"/>
                </a:moveTo>
                <a:lnTo>
                  <a:pt x="282415" y="38091"/>
                </a:lnTo>
                <a:cubicBezTo>
                  <a:pt x="262463" y="46435"/>
                  <a:pt x="247771" y="58859"/>
                  <a:pt x="238339" y="75365"/>
                </a:cubicBezTo>
                <a:cubicBezTo>
                  <a:pt x="228907" y="91871"/>
                  <a:pt x="223647" y="115905"/>
                  <a:pt x="222558" y="147466"/>
                </a:cubicBezTo>
                <a:lnTo>
                  <a:pt x="273709" y="147466"/>
                </a:lnTo>
                <a:lnTo>
                  <a:pt x="273709" y="261194"/>
                </a:lnTo>
                <a:lnTo>
                  <a:pt x="168687" y="261194"/>
                </a:lnTo>
                <a:lnTo>
                  <a:pt x="168687" y="171408"/>
                </a:lnTo>
                <a:cubicBezTo>
                  <a:pt x="168687" y="122797"/>
                  <a:pt x="174491" y="87609"/>
                  <a:pt x="186100" y="65843"/>
                </a:cubicBezTo>
                <a:cubicBezTo>
                  <a:pt x="201336" y="36821"/>
                  <a:pt x="225460" y="14874"/>
                  <a:pt x="258472" y="0"/>
                </a:cubicBezTo>
                <a:close/>
                <a:moveTo>
                  <a:pt x="89785" y="0"/>
                </a:moveTo>
                <a:lnTo>
                  <a:pt x="113728" y="38091"/>
                </a:lnTo>
                <a:cubicBezTo>
                  <a:pt x="93775" y="46435"/>
                  <a:pt x="79083" y="58859"/>
                  <a:pt x="69651" y="75365"/>
                </a:cubicBezTo>
                <a:cubicBezTo>
                  <a:pt x="60219" y="91871"/>
                  <a:pt x="54959" y="115905"/>
                  <a:pt x="53871" y="147466"/>
                </a:cubicBezTo>
                <a:lnTo>
                  <a:pt x="105021" y="147466"/>
                </a:lnTo>
                <a:lnTo>
                  <a:pt x="105021" y="261194"/>
                </a:lnTo>
                <a:lnTo>
                  <a:pt x="0" y="261194"/>
                </a:lnTo>
                <a:lnTo>
                  <a:pt x="0" y="171408"/>
                </a:lnTo>
                <a:cubicBezTo>
                  <a:pt x="0" y="122797"/>
                  <a:pt x="5804" y="87609"/>
                  <a:pt x="17413" y="65843"/>
                </a:cubicBezTo>
                <a:cubicBezTo>
                  <a:pt x="32649" y="36821"/>
                  <a:pt x="56773" y="14874"/>
                  <a:pt x="8978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7" name="Freeform: Shape 56">
            <a:extLst>
              <a:ext uri="{FF2B5EF4-FFF2-40B4-BE49-F238E27FC236}">
                <a16:creationId xmlns:a16="http://schemas.microsoft.com/office/drawing/2014/main" id="{0F20D13B-9CBA-46FB-8694-94415565B5F4}"/>
              </a:ext>
            </a:extLst>
          </p:cNvPr>
          <p:cNvSpPr/>
          <p:nvPr/>
        </p:nvSpPr>
        <p:spPr>
          <a:xfrm>
            <a:off x="8586356" y="1495650"/>
            <a:ext cx="453889" cy="419784"/>
          </a:xfrm>
          <a:custGeom>
            <a:avLst/>
            <a:gdLst>
              <a:gd name="connsiteX0" fmla="*/ 278634 w 304444"/>
              <a:gd name="connsiteY0" fmla="*/ 0 h 281568"/>
              <a:gd name="connsiteX1" fmla="*/ 304444 w 304444"/>
              <a:gd name="connsiteY1" fmla="*/ 41062 h 281568"/>
              <a:gd name="connsiteX2" fmla="*/ 256930 w 304444"/>
              <a:gd name="connsiteY2" fmla="*/ 81244 h 281568"/>
              <a:gd name="connsiteX3" fmla="*/ 239918 w 304444"/>
              <a:gd name="connsiteY3" fmla="*/ 158969 h 281568"/>
              <a:gd name="connsiteX4" fmla="*/ 295059 w 304444"/>
              <a:gd name="connsiteY4" fmla="*/ 158969 h 281568"/>
              <a:gd name="connsiteX5" fmla="*/ 295059 w 304444"/>
              <a:gd name="connsiteY5" fmla="*/ 281568 h 281568"/>
              <a:gd name="connsiteX6" fmla="*/ 181845 w 304444"/>
              <a:gd name="connsiteY6" fmla="*/ 281568 h 281568"/>
              <a:gd name="connsiteX7" fmla="*/ 181845 w 304444"/>
              <a:gd name="connsiteY7" fmla="*/ 184778 h 281568"/>
              <a:gd name="connsiteX8" fmla="*/ 200616 w 304444"/>
              <a:gd name="connsiteY8" fmla="*/ 70979 h 281568"/>
              <a:gd name="connsiteX9" fmla="*/ 278634 w 304444"/>
              <a:gd name="connsiteY9" fmla="*/ 0 h 281568"/>
              <a:gd name="connsiteX10" fmla="*/ 96789 w 304444"/>
              <a:gd name="connsiteY10" fmla="*/ 0 h 281568"/>
              <a:gd name="connsiteX11" fmla="*/ 122599 w 304444"/>
              <a:gd name="connsiteY11" fmla="*/ 41062 h 281568"/>
              <a:gd name="connsiteX12" fmla="*/ 75084 w 304444"/>
              <a:gd name="connsiteY12" fmla="*/ 81244 h 281568"/>
              <a:gd name="connsiteX13" fmla="*/ 58073 w 304444"/>
              <a:gd name="connsiteY13" fmla="*/ 158969 h 281568"/>
              <a:gd name="connsiteX14" fmla="*/ 113213 w 304444"/>
              <a:gd name="connsiteY14" fmla="*/ 158969 h 281568"/>
              <a:gd name="connsiteX15" fmla="*/ 113213 w 304444"/>
              <a:gd name="connsiteY15" fmla="*/ 281568 h 281568"/>
              <a:gd name="connsiteX16" fmla="*/ 0 w 304444"/>
              <a:gd name="connsiteY16" fmla="*/ 281568 h 281568"/>
              <a:gd name="connsiteX17" fmla="*/ 0 w 304444"/>
              <a:gd name="connsiteY17" fmla="*/ 184778 h 281568"/>
              <a:gd name="connsiteX18" fmla="*/ 18772 w 304444"/>
              <a:gd name="connsiteY18" fmla="*/ 70979 h 281568"/>
              <a:gd name="connsiteX19" fmla="*/ 96789 w 304444"/>
              <a:gd name="connsiteY19" fmla="*/ 0 h 281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04444" h="281568">
                <a:moveTo>
                  <a:pt x="278634" y="0"/>
                </a:moveTo>
                <a:lnTo>
                  <a:pt x="304444" y="41062"/>
                </a:lnTo>
                <a:cubicBezTo>
                  <a:pt x="282936" y="50057"/>
                  <a:pt x="267098" y="63450"/>
                  <a:pt x="256930" y="81244"/>
                </a:cubicBezTo>
                <a:cubicBezTo>
                  <a:pt x="246762" y="99037"/>
                  <a:pt x="241092" y="124946"/>
                  <a:pt x="239918" y="158969"/>
                </a:cubicBezTo>
                <a:lnTo>
                  <a:pt x="295059" y="158969"/>
                </a:lnTo>
                <a:lnTo>
                  <a:pt x="295059" y="281568"/>
                </a:lnTo>
                <a:lnTo>
                  <a:pt x="181845" y="281568"/>
                </a:lnTo>
                <a:lnTo>
                  <a:pt x="181845" y="184778"/>
                </a:lnTo>
                <a:cubicBezTo>
                  <a:pt x="181845" y="132376"/>
                  <a:pt x="188102" y="94443"/>
                  <a:pt x="200616" y="70979"/>
                </a:cubicBezTo>
                <a:cubicBezTo>
                  <a:pt x="217041" y="39693"/>
                  <a:pt x="243047" y="16034"/>
                  <a:pt x="278634" y="0"/>
                </a:cubicBezTo>
                <a:close/>
                <a:moveTo>
                  <a:pt x="96789" y="0"/>
                </a:moveTo>
                <a:lnTo>
                  <a:pt x="122599" y="41062"/>
                </a:lnTo>
                <a:cubicBezTo>
                  <a:pt x="101090" y="50057"/>
                  <a:pt x="85252" y="63450"/>
                  <a:pt x="75084" y="81244"/>
                </a:cubicBezTo>
                <a:cubicBezTo>
                  <a:pt x="64916" y="99037"/>
                  <a:pt x="59246" y="124946"/>
                  <a:pt x="58073" y="158969"/>
                </a:cubicBezTo>
                <a:lnTo>
                  <a:pt x="113213" y="158969"/>
                </a:lnTo>
                <a:lnTo>
                  <a:pt x="113213" y="281568"/>
                </a:lnTo>
                <a:lnTo>
                  <a:pt x="0" y="281568"/>
                </a:lnTo>
                <a:lnTo>
                  <a:pt x="0" y="184778"/>
                </a:lnTo>
                <a:cubicBezTo>
                  <a:pt x="0" y="132376"/>
                  <a:pt x="6257" y="94443"/>
                  <a:pt x="18772" y="70979"/>
                </a:cubicBezTo>
                <a:cubicBezTo>
                  <a:pt x="35196" y="39693"/>
                  <a:pt x="61202" y="16034"/>
                  <a:pt x="96789"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p>
        </p:txBody>
      </p:sp>
      <p:sp>
        <p:nvSpPr>
          <p:cNvPr id="58" name="TextBox 57">
            <a:extLst>
              <a:ext uri="{FF2B5EF4-FFF2-40B4-BE49-F238E27FC236}">
                <a16:creationId xmlns:a16="http://schemas.microsoft.com/office/drawing/2014/main" id="{225805D9-1FEE-4AAE-9B65-CFCEF2BCF688}"/>
              </a:ext>
            </a:extLst>
          </p:cNvPr>
          <p:cNvSpPr txBox="1"/>
          <p:nvPr/>
        </p:nvSpPr>
        <p:spPr>
          <a:xfrm>
            <a:off x="9040245" y="1798248"/>
            <a:ext cx="2380317" cy="1938992"/>
          </a:xfrm>
          <a:prstGeom prst="rect">
            <a:avLst/>
          </a:prstGeom>
          <a:noFill/>
        </p:spPr>
        <p:txBody>
          <a:bodyPr wrap="square" rtlCol="0" anchor="ctr">
            <a:spAutoFit/>
          </a:bodyPr>
          <a:lstStyle/>
          <a:p>
            <a:r>
              <a:rPr lang="en-GB" altLang="ko-KR" sz="2400" dirty="0">
                <a:solidFill>
                  <a:schemeClr val="accent1"/>
                </a:solidFill>
                <a:cs typeface="Arial" pitchFamily="34" charset="0"/>
              </a:rPr>
              <a:t>Evolutionary pressure (good individuals = higher chance of survival)</a:t>
            </a:r>
            <a:endParaRPr lang="ko-KR" altLang="en-US" sz="24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454682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5885998A-6041-49BE-90FA-586136FDB22E}"/>
              </a:ext>
            </a:extLst>
          </p:cNvPr>
          <p:cNvGrpSpPr/>
          <p:nvPr/>
        </p:nvGrpSpPr>
        <p:grpSpPr>
          <a:xfrm>
            <a:off x="6486441" y="4666191"/>
            <a:ext cx="5316416" cy="1736505"/>
            <a:chOff x="3581399" y="426402"/>
            <a:chExt cx="5316416" cy="1736505"/>
          </a:xfrm>
        </p:grpSpPr>
        <p:grpSp>
          <p:nvGrpSpPr>
            <p:cNvPr id="7" name="Group 6">
              <a:extLst>
                <a:ext uri="{FF2B5EF4-FFF2-40B4-BE49-F238E27FC236}">
                  <a16:creationId xmlns:a16="http://schemas.microsoft.com/office/drawing/2014/main" id="{69F86E72-D65A-4618-931B-E420DE1A40F4}"/>
                </a:ext>
              </a:extLst>
            </p:cNvPr>
            <p:cNvGrpSpPr/>
            <p:nvPr/>
          </p:nvGrpSpPr>
          <p:grpSpPr>
            <a:xfrm>
              <a:off x="6383213" y="426402"/>
              <a:ext cx="2514602" cy="1736505"/>
              <a:chOff x="6031522" y="778095"/>
              <a:chExt cx="2514602" cy="1736505"/>
            </a:xfrm>
          </p:grpSpPr>
          <p:sp>
            <p:nvSpPr>
              <p:cNvPr id="3" name="Rectangle 2">
                <a:extLst>
                  <a:ext uri="{FF2B5EF4-FFF2-40B4-BE49-F238E27FC236}">
                    <a16:creationId xmlns:a16="http://schemas.microsoft.com/office/drawing/2014/main" id="{063C60C7-31E3-451F-BBAC-B4FFEC011450}"/>
                  </a:ext>
                </a:extLst>
              </p:cNvPr>
              <p:cNvSpPr/>
              <p:nvPr/>
            </p:nvSpPr>
            <p:spPr>
              <a:xfrm>
                <a:off x="6383216" y="931985"/>
                <a:ext cx="2162908" cy="1582615"/>
              </a:xfrm>
              <a:prstGeom prst="rect">
                <a:avLst/>
              </a:prstGeom>
              <a:solidFill>
                <a:schemeClr val="accent1">
                  <a:alpha val="7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C7689921-2E17-4F00-BCB9-4EDB826B4B20}"/>
                  </a:ext>
                </a:extLst>
              </p:cNvPr>
              <p:cNvSpPr/>
              <p:nvPr/>
            </p:nvSpPr>
            <p:spPr>
              <a:xfrm>
                <a:off x="6031522" y="778095"/>
                <a:ext cx="1941947" cy="391282"/>
              </a:xfrm>
              <a:prstGeom prst="roundRect">
                <a:avLst>
                  <a:gd name="adj" fmla="val 16667"/>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6529840-06F4-4205-9C67-82E92D557453}"/>
                  </a:ext>
                </a:extLst>
              </p:cNvPr>
              <p:cNvSpPr txBox="1"/>
              <p:nvPr/>
            </p:nvSpPr>
            <p:spPr>
              <a:xfrm>
                <a:off x="6090374" y="819848"/>
                <a:ext cx="1810977"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Uniform Crossover</a:t>
                </a:r>
                <a:endParaRPr lang="ko-KR" altLang="en-US" sz="1400" b="1" dirty="0">
                  <a:solidFill>
                    <a:schemeClr val="bg1"/>
                  </a:solidFill>
                  <a:cs typeface="Arial" pitchFamily="34" charset="0"/>
                </a:endParaRPr>
              </a:p>
            </p:txBody>
          </p:sp>
          <p:sp>
            <p:nvSpPr>
              <p:cNvPr id="6" name="TextBox 5">
                <a:extLst>
                  <a:ext uri="{FF2B5EF4-FFF2-40B4-BE49-F238E27FC236}">
                    <a16:creationId xmlns:a16="http://schemas.microsoft.com/office/drawing/2014/main" id="{5F7B91C6-F41D-4522-99E7-68D24954BA22}"/>
                  </a:ext>
                </a:extLst>
              </p:cNvPr>
              <p:cNvSpPr txBox="1"/>
              <p:nvPr/>
            </p:nvSpPr>
            <p:spPr>
              <a:xfrm>
                <a:off x="6525936" y="1404635"/>
                <a:ext cx="1877468" cy="830997"/>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Takes 2 parent individuals, each weighting has a 50% chance of crossover. </a:t>
                </a:r>
              </a:p>
            </p:txBody>
          </p:sp>
        </p:grpSp>
        <p:grpSp>
          <p:nvGrpSpPr>
            <p:cNvPr id="8" name="Group 7">
              <a:extLst>
                <a:ext uri="{FF2B5EF4-FFF2-40B4-BE49-F238E27FC236}">
                  <a16:creationId xmlns:a16="http://schemas.microsoft.com/office/drawing/2014/main" id="{1084E826-761C-4980-9B99-1CF80CB73AD0}"/>
                </a:ext>
              </a:extLst>
            </p:cNvPr>
            <p:cNvGrpSpPr/>
            <p:nvPr/>
          </p:nvGrpSpPr>
          <p:grpSpPr>
            <a:xfrm>
              <a:off x="3581399" y="426402"/>
              <a:ext cx="2514601" cy="1736505"/>
              <a:chOff x="6031523" y="778095"/>
              <a:chExt cx="2514601" cy="1736505"/>
            </a:xfrm>
          </p:grpSpPr>
          <p:sp>
            <p:nvSpPr>
              <p:cNvPr id="9" name="Rectangle 8">
                <a:extLst>
                  <a:ext uri="{FF2B5EF4-FFF2-40B4-BE49-F238E27FC236}">
                    <a16:creationId xmlns:a16="http://schemas.microsoft.com/office/drawing/2014/main" id="{A5B29D82-6A98-463D-A002-35875D32DB85}"/>
                  </a:ext>
                </a:extLst>
              </p:cNvPr>
              <p:cNvSpPr/>
              <p:nvPr/>
            </p:nvSpPr>
            <p:spPr>
              <a:xfrm>
                <a:off x="6383216" y="931985"/>
                <a:ext cx="2162908" cy="1582615"/>
              </a:xfrm>
              <a:prstGeom prst="rect">
                <a:avLst/>
              </a:prstGeom>
              <a:solidFill>
                <a:schemeClr val="accent2">
                  <a:alpha val="7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3D05618F-4A57-444D-B8D3-B562EB3A9094}"/>
                  </a:ext>
                </a:extLst>
              </p:cNvPr>
              <p:cNvSpPr/>
              <p:nvPr/>
            </p:nvSpPr>
            <p:spPr>
              <a:xfrm>
                <a:off x="6031523" y="778095"/>
                <a:ext cx="2016536" cy="391282"/>
              </a:xfrm>
              <a:prstGeom prst="roundRect">
                <a:avLst>
                  <a:gd name="adj" fmla="val 16667"/>
                </a:avLst>
              </a:prstGeom>
              <a:solidFill>
                <a:schemeClr val="accent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16B999AF-AD38-492F-ADD7-B8ACCC68292B}"/>
                  </a:ext>
                </a:extLst>
              </p:cNvPr>
              <p:cNvSpPr txBox="1"/>
              <p:nvPr/>
            </p:nvSpPr>
            <p:spPr>
              <a:xfrm>
                <a:off x="6090375" y="819848"/>
                <a:ext cx="1957684"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Two-Point Crossover</a:t>
                </a:r>
                <a:endParaRPr lang="ko-KR" altLang="en-US" sz="1400" b="1" dirty="0">
                  <a:solidFill>
                    <a:schemeClr val="bg1"/>
                  </a:solidFill>
                  <a:cs typeface="Arial" pitchFamily="34" charset="0"/>
                </a:endParaRPr>
              </a:p>
            </p:txBody>
          </p:sp>
          <p:sp>
            <p:nvSpPr>
              <p:cNvPr id="12" name="TextBox 11">
                <a:extLst>
                  <a:ext uri="{FF2B5EF4-FFF2-40B4-BE49-F238E27FC236}">
                    <a16:creationId xmlns:a16="http://schemas.microsoft.com/office/drawing/2014/main" id="{46FE65E0-C83B-49FE-A097-74C60F79CC69}"/>
                  </a:ext>
                </a:extLst>
              </p:cNvPr>
              <p:cNvSpPr txBox="1"/>
              <p:nvPr/>
            </p:nvSpPr>
            <p:spPr>
              <a:xfrm>
                <a:off x="6456402" y="1219970"/>
                <a:ext cx="2016536" cy="1200329"/>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Takes 2 parent individuals and selects two random crossover points. Swap the weighting of the two individuals at crossover points. </a:t>
                </a:r>
              </a:p>
            </p:txBody>
          </p:sp>
        </p:grpSp>
      </p:grpSp>
      <p:grpSp>
        <p:nvGrpSpPr>
          <p:cNvPr id="29" name="Group 28">
            <a:extLst>
              <a:ext uri="{FF2B5EF4-FFF2-40B4-BE49-F238E27FC236}">
                <a16:creationId xmlns:a16="http://schemas.microsoft.com/office/drawing/2014/main" id="{A352E615-AF19-4E1B-B7D5-05E689EC3B54}"/>
              </a:ext>
            </a:extLst>
          </p:cNvPr>
          <p:cNvGrpSpPr/>
          <p:nvPr/>
        </p:nvGrpSpPr>
        <p:grpSpPr>
          <a:xfrm>
            <a:off x="258997" y="320604"/>
            <a:ext cx="5316416" cy="1736505"/>
            <a:chOff x="6383214" y="2450892"/>
            <a:chExt cx="5316416" cy="1736505"/>
          </a:xfrm>
        </p:grpSpPr>
        <p:grpSp>
          <p:nvGrpSpPr>
            <p:cNvPr id="13" name="Group 12">
              <a:extLst>
                <a:ext uri="{FF2B5EF4-FFF2-40B4-BE49-F238E27FC236}">
                  <a16:creationId xmlns:a16="http://schemas.microsoft.com/office/drawing/2014/main" id="{F9A5B5C5-70DB-40D6-8159-0733660FD818}"/>
                </a:ext>
              </a:extLst>
            </p:cNvPr>
            <p:cNvGrpSpPr/>
            <p:nvPr/>
          </p:nvGrpSpPr>
          <p:grpSpPr>
            <a:xfrm>
              <a:off x="9185029" y="2450892"/>
              <a:ext cx="2514601" cy="1736505"/>
              <a:chOff x="6031523" y="778095"/>
              <a:chExt cx="2514601" cy="1736505"/>
            </a:xfrm>
          </p:grpSpPr>
          <p:sp>
            <p:nvSpPr>
              <p:cNvPr id="14" name="Rectangle 13">
                <a:extLst>
                  <a:ext uri="{FF2B5EF4-FFF2-40B4-BE49-F238E27FC236}">
                    <a16:creationId xmlns:a16="http://schemas.microsoft.com/office/drawing/2014/main" id="{8C04C95E-CE4D-4872-AD43-842FE593C991}"/>
                  </a:ext>
                </a:extLst>
              </p:cNvPr>
              <p:cNvSpPr/>
              <p:nvPr/>
            </p:nvSpPr>
            <p:spPr>
              <a:xfrm>
                <a:off x="6383216" y="931985"/>
                <a:ext cx="2162908" cy="1582615"/>
              </a:xfrm>
              <a:prstGeom prst="rect">
                <a:avLst/>
              </a:prstGeom>
              <a:solidFill>
                <a:schemeClr val="accent3">
                  <a:alpha val="7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1E925DAC-9DC7-4015-85D7-8EA0F3FD4AC5}"/>
                  </a:ext>
                </a:extLst>
              </p:cNvPr>
              <p:cNvSpPr/>
              <p:nvPr/>
            </p:nvSpPr>
            <p:spPr>
              <a:xfrm>
                <a:off x="6031523" y="778095"/>
                <a:ext cx="1976025" cy="391282"/>
              </a:xfrm>
              <a:prstGeom prst="roundRect">
                <a:avLst>
                  <a:gd name="adj" fmla="val 16667"/>
                </a:avLst>
              </a:prstGeom>
              <a:solidFill>
                <a:schemeClr val="accent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0217EC30-FAF4-4BEF-8D30-052BAAE76070}"/>
                  </a:ext>
                </a:extLst>
              </p:cNvPr>
              <p:cNvSpPr txBox="1"/>
              <p:nvPr/>
            </p:nvSpPr>
            <p:spPr>
              <a:xfrm>
                <a:off x="6114046" y="817892"/>
                <a:ext cx="1810977" cy="307777"/>
              </a:xfrm>
              <a:prstGeom prst="rect">
                <a:avLst/>
              </a:prstGeom>
              <a:noFill/>
            </p:spPr>
            <p:txBody>
              <a:bodyPr wrap="square" rtlCol="0">
                <a:spAutoFit/>
              </a:bodyPr>
              <a:lstStyle/>
              <a:p>
                <a:pPr algn="ctr"/>
                <a:r>
                  <a:rPr lang="en-GB" altLang="ko-KR" sz="1400" b="1" dirty="0">
                    <a:solidFill>
                      <a:schemeClr val="bg1"/>
                    </a:solidFill>
                    <a:cs typeface="Arial" pitchFamily="34" charset="0"/>
                  </a:rPr>
                  <a:t>Bit-String Mutation</a:t>
                </a:r>
                <a:endParaRPr lang="ko-KR" altLang="en-US" sz="1400" b="1" dirty="0">
                  <a:solidFill>
                    <a:schemeClr val="bg1"/>
                  </a:solidFill>
                  <a:cs typeface="Arial" pitchFamily="34" charset="0"/>
                </a:endParaRPr>
              </a:p>
            </p:txBody>
          </p:sp>
          <p:sp>
            <p:nvSpPr>
              <p:cNvPr id="17" name="TextBox 16">
                <a:extLst>
                  <a:ext uri="{FF2B5EF4-FFF2-40B4-BE49-F238E27FC236}">
                    <a16:creationId xmlns:a16="http://schemas.microsoft.com/office/drawing/2014/main" id="{F1424E76-DB0B-44E0-951A-219996937979}"/>
                  </a:ext>
                </a:extLst>
              </p:cNvPr>
              <p:cNvSpPr txBox="1"/>
              <p:nvPr/>
            </p:nvSpPr>
            <p:spPr>
              <a:xfrm>
                <a:off x="6525936" y="1219970"/>
                <a:ext cx="1877468" cy="1015663"/>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User defined chance of mutation. Takes 1 parent individual and each weight has a ¼ chance of mutating. </a:t>
                </a:r>
              </a:p>
            </p:txBody>
          </p:sp>
        </p:grpSp>
        <p:grpSp>
          <p:nvGrpSpPr>
            <p:cNvPr id="18" name="Group 17">
              <a:extLst>
                <a:ext uri="{FF2B5EF4-FFF2-40B4-BE49-F238E27FC236}">
                  <a16:creationId xmlns:a16="http://schemas.microsoft.com/office/drawing/2014/main" id="{E6AAE7A2-6345-41B3-81CB-7B027A0DD739}"/>
                </a:ext>
              </a:extLst>
            </p:cNvPr>
            <p:cNvGrpSpPr/>
            <p:nvPr/>
          </p:nvGrpSpPr>
          <p:grpSpPr>
            <a:xfrm>
              <a:off x="6383214" y="2450892"/>
              <a:ext cx="2514601" cy="1736505"/>
              <a:chOff x="6031523" y="778095"/>
              <a:chExt cx="2514601" cy="1736505"/>
            </a:xfrm>
          </p:grpSpPr>
          <p:sp>
            <p:nvSpPr>
              <p:cNvPr id="19" name="Rectangle 18">
                <a:extLst>
                  <a:ext uri="{FF2B5EF4-FFF2-40B4-BE49-F238E27FC236}">
                    <a16:creationId xmlns:a16="http://schemas.microsoft.com/office/drawing/2014/main" id="{B04823C5-AAD3-4FB3-A25D-C238181A022C}"/>
                  </a:ext>
                </a:extLst>
              </p:cNvPr>
              <p:cNvSpPr/>
              <p:nvPr/>
            </p:nvSpPr>
            <p:spPr>
              <a:xfrm>
                <a:off x="6383216" y="931985"/>
                <a:ext cx="2162908" cy="1582615"/>
              </a:xfrm>
              <a:prstGeom prst="rect">
                <a:avLst/>
              </a:prstGeom>
              <a:solidFill>
                <a:schemeClr val="accent5">
                  <a:alpha val="7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79426DEA-E145-4CB5-A124-03449CFBB3D2}"/>
                  </a:ext>
                </a:extLst>
              </p:cNvPr>
              <p:cNvSpPr/>
              <p:nvPr/>
            </p:nvSpPr>
            <p:spPr>
              <a:xfrm>
                <a:off x="6031523" y="778095"/>
                <a:ext cx="1582615" cy="391282"/>
              </a:xfrm>
              <a:prstGeom prst="roundRect">
                <a:avLst>
                  <a:gd name="adj" fmla="val 16667"/>
                </a:avLst>
              </a:prstGeom>
              <a:solidFill>
                <a:schemeClr val="accent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D5DFB5B5-FA64-4BEE-B753-0656AB389907}"/>
                  </a:ext>
                </a:extLst>
              </p:cNvPr>
              <p:cNvSpPr txBox="1"/>
              <p:nvPr/>
            </p:nvSpPr>
            <p:spPr>
              <a:xfrm>
                <a:off x="6090375" y="819848"/>
                <a:ext cx="1464910"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Point Mutation</a:t>
                </a:r>
                <a:endParaRPr lang="ko-KR" altLang="en-US" sz="1400" b="1" dirty="0">
                  <a:solidFill>
                    <a:schemeClr val="bg1"/>
                  </a:solidFill>
                  <a:cs typeface="Arial" pitchFamily="34" charset="0"/>
                </a:endParaRPr>
              </a:p>
            </p:txBody>
          </p:sp>
          <p:sp>
            <p:nvSpPr>
              <p:cNvPr id="22" name="TextBox 21">
                <a:extLst>
                  <a:ext uri="{FF2B5EF4-FFF2-40B4-BE49-F238E27FC236}">
                    <a16:creationId xmlns:a16="http://schemas.microsoft.com/office/drawing/2014/main" id="{D6C24BE7-F4B7-4B22-90D0-D58085FC6A1F}"/>
                  </a:ext>
                </a:extLst>
              </p:cNvPr>
              <p:cNvSpPr txBox="1"/>
              <p:nvPr/>
            </p:nvSpPr>
            <p:spPr>
              <a:xfrm>
                <a:off x="6525936" y="1219970"/>
                <a:ext cx="1877468" cy="1200329"/>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User defined chance of mutation. Takes 1 parent individual, and selects 1 random weight and set its weight to a new random ‘double’. </a:t>
                </a:r>
              </a:p>
            </p:txBody>
          </p:sp>
        </p:grpSp>
      </p:grpSp>
      <p:grpSp>
        <p:nvGrpSpPr>
          <p:cNvPr id="23" name="Group 22">
            <a:extLst>
              <a:ext uri="{FF2B5EF4-FFF2-40B4-BE49-F238E27FC236}">
                <a16:creationId xmlns:a16="http://schemas.microsoft.com/office/drawing/2014/main" id="{1AA3D444-F46D-4F17-BF36-04EA53966BBC}"/>
              </a:ext>
            </a:extLst>
          </p:cNvPr>
          <p:cNvGrpSpPr/>
          <p:nvPr/>
        </p:nvGrpSpPr>
        <p:grpSpPr>
          <a:xfrm>
            <a:off x="8858322" y="2645982"/>
            <a:ext cx="2514601" cy="1736505"/>
            <a:chOff x="6031523" y="778095"/>
            <a:chExt cx="2514601" cy="1736505"/>
          </a:xfrm>
        </p:grpSpPr>
        <p:sp>
          <p:nvSpPr>
            <p:cNvPr id="24" name="Rectangle 23">
              <a:extLst>
                <a:ext uri="{FF2B5EF4-FFF2-40B4-BE49-F238E27FC236}">
                  <a16:creationId xmlns:a16="http://schemas.microsoft.com/office/drawing/2014/main" id="{E39C1B5F-C69F-4D54-848C-986E7863A7C5}"/>
                </a:ext>
              </a:extLst>
            </p:cNvPr>
            <p:cNvSpPr/>
            <p:nvPr/>
          </p:nvSpPr>
          <p:spPr>
            <a:xfrm>
              <a:off x="6383216" y="931985"/>
              <a:ext cx="2162908" cy="1582615"/>
            </a:xfrm>
            <a:prstGeom prst="rect">
              <a:avLst/>
            </a:prstGeom>
            <a:solidFill>
              <a:schemeClr val="accent5">
                <a:alpha val="7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6238E599-161B-4F61-9D1D-C35A0B315FFE}"/>
                </a:ext>
              </a:extLst>
            </p:cNvPr>
            <p:cNvSpPr/>
            <p:nvPr/>
          </p:nvSpPr>
          <p:spPr>
            <a:xfrm>
              <a:off x="6031523" y="778095"/>
              <a:ext cx="2053204" cy="391282"/>
            </a:xfrm>
            <a:prstGeom prst="roundRect">
              <a:avLst>
                <a:gd name="adj" fmla="val 16667"/>
              </a:avLst>
            </a:prstGeom>
            <a:solidFill>
              <a:schemeClr val="accent5"/>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9A0429A5-1862-442C-8D18-0BA19DD329D4}"/>
                </a:ext>
              </a:extLst>
            </p:cNvPr>
            <p:cNvSpPr txBox="1"/>
            <p:nvPr/>
          </p:nvSpPr>
          <p:spPr>
            <a:xfrm>
              <a:off x="6090375" y="819848"/>
              <a:ext cx="1994352"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One-Point Crossover</a:t>
              </a:r>
              <a:endParaRPr lang="ko-KR" altLang="en-US" sz="1400" b="1" dirty="0">
                <a:solidFill>
                  <a:schemeClr val="bg1"/>
                </a:solidFill>
                <a:cs typeface="Arial" pitchFamily="34" charset="0"/>
              </a:endParaRPr>
            </a:p>
          </p:txBody>
        </p:sp>
        <p:sp>
          <p:nvSpPr>
            <p:cNvPr id="27" name="TextBox 26">
              <a:extLst>
                <a:ext uri="{FF2B5EF4-FFF2-40B4-BE49-F238E27FC236}">
                  <a16:creationId xmlns:a16="http://schemas.microsoft.com/office/drawing/2014/main" id="{1922E9A4-E343-4B40-B83F-48C3AC84D9C8}"/>
                </a:ext>
              </a:extLst>
            </p:cNvPr>
            <p:cNvSpPr txBox="1"/>
            <p:nvPr/>
          </p:nvSpPr>
          <p:spPr>
            <a:xfrm>
              <a:off x="6525936" y="1219970"/>
              <a:ext cx="1877468" cy="1200329"/>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Takes 2 parent individuals and selects a random crossover point. Swap the weighting of the two individuals at crossover point. </a:t>
              </a:r>
            </a:p>
          </p:txBody>
        </p:sp>
      </p:grpSp>
      <p:sp>
        <p:nvSpPr>
          <p:cNvPr id="30" name="TextBox 29">
            <a:extLst>
              <a:ext uri="{FF2B5EF4-FFF2-40B4-BE49-F238E27FC236}">
                <a16:creationId xmlns:a16="http://schemas.microsoft.com/office/drawing/2014/main" id="{CA153A9F-2C4A-45AC-A502-A09FD356C802}"/>
              </a:ext>
            </a:extLst>
          </p:cNvPr>
          <p:cNvSpPr txBox="1"/>
          <p:nvPr/>
        </p:nvSpPr>
        <p:spPr>
          <a:xfrm>
            <a:off x="576238" y="4758526"/>
            <a:ext cx="3180343" cy="1477328"/>
          </a:xfrm>
          <a:prstGeom prst="rect">
            <a:avLst/>
          </a:prstGeom>
          <a:noFill/>
        </p:spPr>
        <p:txBody>
          <a:bodyPr wrap="square" lIns="36000" tIns="0" rIns="36000" bIns="0" rtlCol="0" anchor="ctr">
            <a:spAutoFit/>
          </a:bodyPr>
          <a:lstStyle/>
          <a:p>
            <a:r>
              <a:rPr lang="en-US" altLang="ko-KR" sz="4800" b="1" dirty="0">
                <a:solidFill>
                  <a:schemeClr val="bg2"/>
                </a:solidFill>
                <a:latin typeface="+mj-lt"/>
                <a:cs typeface="Arial" pitchFamily="34" charset="0"/>
              </a:rPr>
              <a:t>Genetic Operators</a:t>
            </a:r>
            <a:endParaRPr lang="ko-KR" altLang="en-US" sz="4800" b="1" dirty="0">
              <a:solidFill>
                <a:schemeClr val="bg2"/>
              </a:solidFill>
              <a:latin typeface="+mj-lt"/>
              <a:cs typeface="Arial" pitchFamily="34" charset="0"/>
            </a:endParaRPr>
          </a:p>
        </p:txBody>
      </p:sp>
    </p:spTree>
    <p:extLst>
      <p:ext uri="{BB962C8B-B14F-4D97-AF65-F5344CB8AC3E}">
        <p14:creationId xmlns:p14="http://schemas.microsoft.com/office/powerpoint/2010/main" val="2241350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ight Triangle 4">
            <a:extLst>
              <a:ext uri="{FF2B5EF4-FFF2-40B4-BE49-F238E27FC236}">
                <a16:creationId xmlns:a16="http://schemas.microsoft.com/office/drawing/2014/main" id="{8783D642-ED0B-4ECB-8487-FD8D32B58705}"/>
              </a:ext>
            </a:extLst>
          </p:cNvPr>
          <p:cNvSpPr/>
          <p:nvPr/>
        </p:nvSpPr>
        <p:spPr>
          <a:xfrm rot="5400000" flipV="1">
            <a:off x="9264191" y="2415619"/>
            <a:ext cx="2234153" cy="2436828"/>
          </a:xfrm>
          <a:custGeom>
            <a:avLst/>
            <a:gdLst/>
            <a:ahLst/>
            <a:cxnLst/>
            <a:rect l="l" t="t" r="r" b="b"/>
            <a:pathLst>
              <a:path w="2684095" h="2088232">
                <a:moveTo>
                  <a:pt x="2201306" y="2088232"/>
                </a:moveTo>
                <a:lnTo>
                  <a:pt x="102950" y="2088232"/>
                </a:lnTo>
                <a:cubicBezTo>
                  <a:pt x="46092" y="2088232"/>
                  <a:pt x="0" y="2042140"/>
                  <a:pt x="0" y="1985282"/>
                </a:cubicBezTo>
                <a:lnTo>
                  <a:pt x="0" y="102950"/>
                </a:lnTo>
                <a:cubicBezTo>
                  <a:pt x="0" y="46092"/>
                  <a:pt x="46092" y="0"/>
                  <a:pt x="102950" y="0"/>
                </a:cubicBezTo>
                <a:lnTo>
                  <a:pt x="2201306" y="0"/>
                </a:lnTo>
                <a:cubicBezTo>
                  <a:pt x="2258164" y="0"/>
                  <a:pt x="2304256" y="46092"/>
                  <a:pt x="2304256" y="102950"/>
                </a:cubicBezTo>
                <a:lnTo>
                  <a:pt x="2304256" y="1587815"/>
                </a:lnTo>
                <a:lnTo>
                  <a:pt x="2684095" y="1967654"/>
                </a:lnTo>
                <a:lnTo>
                  <a:pt x="2304256" y="1967654"/>
                </a:lnTo>
                <a:lnTo>
                  <a:pt x="2304256" y="1985282"/>
                </a:lnTo>
                <a:cubicBezTo>
                  <a:pt x="2304256" y="2042140"/>
                  <a:pt x="2258164" y="2088232"/>
                  <a:pt x="2201306" y="2088232"/>
                </a:cubicBezTo>
                <a:close/>
              </a:path>
            </a:pathLst>
          </a:custGeom>
          <a:noFill/>
          <a:ln w="508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bg1"/>
              </a:solidFill>
            </a:endParaRPr>
          </a:p>
        </p:txBody>
      </p:sp>
      <p:sp>
        <p:nvSpPr>
          <p:cNvPr id="10" name="TextBox 9">
            <a:extLst>
              <a:ext uri="{FF2B5EF4-FFF2-40B4-BE49-F238E27FC236}">
                <a16:creationId xmlns:a16="http://schemas.microsoft.com/office/drawing/2014/main" id="{4DFE27E9-C1DB-43C1-9B6B-74C4CF339766}"/>
              </a:ext>
            </a:extLst>
          </p:cNvPr>
          <p:cNvSpPr txBox="1"/>
          <p:nvPr/>
        </p:nvSpPr>
        <p:spPr>
          <a:xfrm>
            <a:off x="9413649" y="2691353"/>
            <a:ext cx="2102076" cy="1569660"/>
          </a:xfrm>
          <a:prstGeom prst="rect">
            <a:avLst/>
          </a:prstGeom>
          <a:noFill/>
        </p:spPr>
        <p:txBody>
          <a:bodyPr wrap="square" rtlCol="0">
            <a:spAutoFit/>
          </a:bodyPr>
          <a:lstStyle/>
          <a:p>
            <a:r>
              <a:rPr lang="en-US" altLang="ko-KR" sz="1600" b="1" dirty="0">
                <a:solidFill>
                  <a:schemeClr val="bg1"/>
                </a:solidFill>
                <a:cs typeface="Arial" pitchFamily="34" charset="0"/>
              </a:rPr>
              <a:t>Termination criteria for this GA is the maximum generations specified in the </a:t>
            </a:r>
            <a:r>
              <a:rPr lang="en-US" altLang="ko-KR" sz="1600" b="1" dirty="0" err="1">
                <a:solidFill>
                  <a:schemeClr val="bg1"/>
                </a:solidFill>
                <a:cs typeface="Arial" pitchFamily="34" charset="0"/>
              </a:rPr>
              <a:t>GA_config.json</a:t>
            </a:r>
            <a:endParaRPr lang="en-US" altLang="ko-KR" sz="1600" b="1" dirty="0">
              <a:solidFill>
                <a:schemeClr val="bg1"/>
              </a:solidFill>
              <a:cs typeface="Arial" pitchFamily="34" charset="0"/>
            </a:endParaRPr>
          </a:p>
        </p:txBody>
      </p:sp>
      <p:sp>
        <p:nvSpPr>
          <p:cNvPr id="4" name="Text Placeholder 10">
            <a:extLst>
              <a:ext uri="{FF2B5EF4-FFF2-40B4-BE49-F238E27FC236}">
                <a16:creationId xmlns:a16="http://schemas.microsoft.com/office/drawing/2014/main" id="{386D4C34-FB77-459C-BFC9-BED4AB4CA10A}"/>
              </a:ext>
            </a:extLst>
          </p:cNvPr>
          <p:cNvSpPr txBox="1">
            <a:spLocks/>
          </p:cNvSpPr>
          <p:nvPr/>
        </p:nvSpPr>
        <p:spPr>
          <a:xfrm>
            <a:off x="8118454" y="4607046"/>
            <a:ext cx="3644922" cy="180022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lnSpc>
                <a:spcPct val="110000"/>
              </a:lnSpc>
              <a:buNone/>
            </a:pPr>
            <a:r>
              <a:rPr lang="en-US" altLang="ko-KR" sz="4800" b="1" dirty="0">
                <a:solidFill>
                  <a:schemeClr val="bg1"/>
                </a:solidFill>
                <a:cs typeface="Arial" pitchFamily="34" charset="0"/>
              </a:rPr>
              <a:t>Termination Criteria</a:t>
            </a:r>
          </a:p>
        </p:txBody>
      </p:sp>
      <p:grpSp>
        <p:nvGrpSpPr>
          <p:cNvPr id="5" name="그룹 2">
            <a:extLst>
              <a:ext uri="{FF2B5EF4-FFF2-40B4-BE49-F238E27FC236}">
                <a16:creationId xmlns:a16="http://schemas.microsoft.com/office/drawing/2014/main" id="{3FAD9079-BF23-47A6-94A1-23B65FCE3B83}"/>
              </a:ext>
            </a:extLst>
          </p:cNvPr>
          <p:cNvGrpSpPr/>
          <p:nvPr/>
        </p:nvGrpSpPr>
        <p:grpSpPr>
          <a:xfrm>
            <a:off x="372198" y="1982490"/>
            <a:ext cx="3521097" cy="4557046"/>
            <a:chOff x="2153463" y="1916832"/>
            <a:chExt cx="7911017" cy="6837766"/>
          </a:xfrm>
        </p:grpSpPr>
        <p:sp>
          <p:nvSpPr>
            <p:cNvPr id="6" name="TextBox 5">
              <a:extLst>
                <a:ext uri="{FF2B5EF4-FFF2-40B4-BE49-F238E27FC236}">
                  <a16:creationId xmlns:a16="http://schemas.microsoft.com/office/drawing/2014/main" id="{BD325B23-26AF-4420-BA42-BC7886C5C584}"/>
                </a:ext>
              </a:extLst>
            </p:cNvPr>
            <p:cNvSpPr txBox="1"/>
            <p:nvPr/>
          </p:nvSpPr>
          <p:spPr>
            <a:xfrm>
              <a:off x="2153463" y="1916832"/>
              <a:ext cx="7911017" cy="461814"/>
            </a:xfrm>
            <a:prstGeom prst="rect">
              <a:avLst/>
            </a:prstGeom>
            <a:noFill/>
          </p:spPr>
          <p:txBody>
            <a:bodyPr wrap="square" rtlCol="0">
              <a:spAutoFit/>
            </a:bodyPr>
            <a:lstStyle/>
            <a:p>
              <a:r>
                <a:rPr lang="en-US" altLang="ko-KR" sz="1400" b="1" dirty="0">
                  <a:solidFill>
                    <a:schemeClr val="bg1"/>
                  </a:solidFill>
                  <a:cs typeface="Arial" pitchFamily="34" charset="0"/>
                </a:rPr>
                <a:t>Genetic Algorithm Configurations</a:t>
              </a:r>
              <a:endParaRPr lang="ko-KR" altLang="en-US" sz="1400" b="1" dirty="0">
                <a:solidFill>
                  <a:schemeClr val="bg1"/>
                </a:solidFill>
                <a:cs typeface="Arial" pitchFamily="34" charset="0"/>
              </a:endParaRPr>
            </a:p>
          </p:txBody>
        </p:sp>
        <p:sp>
          <p:nvSpPr>
            <p:cNvPr id="7" name="TextBox 6">
              <a:extLst>
                <a:ext uri="{FF2B5EF4-FFF2-40B4-BE49-F238E27FC236}">
                  <a16:creationId xmlns:a16="http://schemas.microsoft.com/office/drawing/2014/main" id="{502B802B-A3C6-4842-9DEA-3D334ED626F6}"/>
                </a:ext>
              </a:extLst>
            </p:cNvPr>
            <p:cNvSpPr txBox="1"/>
            <p:nvPr/>
          </p:nvSpPr>
          <p:spPr>
            <a:xfrm>
              <a:off x="2153463" y="2520119"/>
              <a:ext cx="7911017" cy="6234479"/>
            </a:xfrm>
            <a:prstGeom prst="rect">
              <a:avLst/>
            </a:prstGeom>
            <a:noFill/>
          </p:spPr>
          <p:txBody>
            <a:bodyPr wrap="square" rtlCol="0">
              <a:spAutoFit/>
            </a:bodyPr>
            <a:lstStyle/>
            <a:p>
              <a:r>
                <a:rPr lang="en-US" altLang="ko-KR" sz="1200" dirty="0">
                  <a:solidFill>
                    <a:schemeClr val="bg1"/>
                  </a:solidFill>
                  <a:cs typeface="Arial" pitchFamily="34" charset="0"/>
                </a:rPr>
                <a:t>All the Genetic Algorithm settings can be changed in the </a:t>
              </a:r>
              <a:r>
                <a:rPr lang="en-US" altLang="ko-KR" sz="1200" dirty="0" err="1">
                  <a:solidFill>
                    <a:schemeClr val="bg1"/>
                  </a:solidFill>
                  <a:cs typeface="Arial" pitchFamily="34" charset="0"/>
                </a:rPr>
                <a:t>GA_config.json</a:t>
              </a:r>
              <a:r>
                <a:rPr lang="en-US" altLang="ko-KR" sz="1200" dirty="0">
                  <a:solidFill>
                    <a:schemeClr val="bg1"/>
                  </a:solidFill>
                  <a:cs typeface="Arial" pitchFamily="34" charset="0"/>
                </a:rPr>
                <a:t> file. </a:t>
              </a:r>
            </a:p>
            <a:p>
              <a:endParaRPr lang="en-US" altLang="ko-KR" sz="1200" dirty="0">
                <a:solidFill>
                  <a:schemeClr val="bg1"/>
                </a:solidFill>
                <a:cs typeface="Arial" pitchFamily="34" charset="0"/>
              </a:endParaRPr>
            </a:p>
            <a:p>
              <a:r>
                <a:rPr lang="en-US" altLang="ko-KR" sz="1200" dirty="0" err="1">
                  <a:solidFill>
                    <a:schemeClr val="bg1"/>
                  </a:solidFill>
                  <a:cs typeface="Arial" pitchFamily="34" charset="0"/>
                </a:rPr>
                <a:t>population_size</a:t>
              </a:r>
              <a:r>
                <a:rPr lang="en-US" altLang="ko-KR" sz="1200" dirty="0">
                  <a:solidFill>
                    <a:schemeClr val="bg1"/>
                  </a:solidFill>
                  <a:cs typeface="Arial" pitchFamily="34" charset="0"/>
                </a:rPr>
                <a:t> defines the total number of individuals in each generation</a:t>
              </a:r>
            </a:p>
            <a:p>
              <a:endParaRPr lang="en-US" altLang="ko-KR" sz="1200" dirty="0">
                <a:solidFill>
                  <a:schemeClr val="bg1"/>
                </a:solidFill>
                <a:cs typeface="Arial" pitchFamily="34" charset="0"/>
              </a:endParaRPr>
            </a:p>
            <a:p>
              <a:r>
                <a:rPr lang="en-US" altLang="ko-KR" sz="1200" dirty="0" err="1">
                  <a:solidFill>
                    <a:schemeClr val="bg1"/>
                  </a:solidFill>
                  <a:cs typeface="Arial" pitchFamily="34" charset="0"/>
                </a:rPr>
                <a:t>max_generation</a:t>
              </a:r>
              <a:r>
                <a:rPr lang="en-US" altLang="ko-KR" sz="1200" dirty="0">
                  <a:solidFill>
                    <a:schemeClr val="bg1"/>
                  </a:solidFill>
                  <a:cs typeface="Arial" pitchFamily="34" charset="0"/>
                </a:rPr>
                <a:t> defines the termination criteria for maximum number of generations</a:t>
              </a:r>
            </a:p>
            <a:p>
              <a:endParaRPr lang="en-US" altLang="ko-KR" sz="1200" dirty="0">
                <a:solidFill>
                  <a:schemeClr val="bg1"/>
                </a:solidFill>
                <a:cs typeface="Arial" pitchFamily="34" charset="0"/>
              </a:endParaRPr>
            </a:p>
            <a:p>
              <a:r>
                <a:rPr lang="en-US" altLang="ko-KR" sz="1200" dirty="0" err="1">
                  <a:solidFill>
                    <a:schemeClr val="bg1"/>
                  </a:solidFill>
                  <a:cs typeface="Arial" pitchFamily="34" charset="0"/>
                </a:rPr>
                <a:t>selection_method</a:t>
              </a:r>
              <a:r>
                <a:rPr lang="en-US" altLang="ko-KR" sz="1200" dirty="0">
                  <a:solidFill>
                    <a:schemeClr val="bg1"/>
                  </a:solidFill>
                  <a:cs typeface="Arial" pitchFamily="34" charset="0"/>
                </a:rPr>
                <a:t> currently only have tournament selection method with </a:t>
              </a:r>
              <a:r>
                <a:rPr lang="en-US" altLang="ko-KR" sz="1200" dirty="0" err="1">
                  <a:solidFill>
                    <a:schemeClr val="bg1"/>
                  </a:solidFill>
                  <a:cs typeface="Arial" pitchFamily="34" charset="0"/>
                </a:rPr>
                <a:t>tournament_size</a:t>
              </a:r>
              <a:r>
                <a:rPr lang="en-US" altLang="ko-KR" sz="1200" dirty="0">
                  <a:solidFill>
                    <a:schemeClr val="bg1"/>
                  </a:solidFill>
                  <a:cs typeface="Arial" pitchFamily="34" charset="0"/>
                </a:rPr>
                <a:t> as the number of individuals selected for the tournament</a:t>
              </a:r>
            </a:p>
            <a:p>
              <a:endParaRPr lang="en-US" altLang="ko-KR" sz="1200" dirty="0">
                <a:solidFill>
                  <a:schemeClr val="bg1"/>
                </a:solidFill>
                <a:cs typeface="Arial" pitchFamily="34" charset="0"/>
              </a:endParaRPr>
            </a:p>
            <a:p>
              <a:r>
                <a:rPr lang="en-US" altLang="ko-KR" sz="1200" dirty="0" err="1">
                  <a:solidFill>
                    <a:schemeClr val="bg1"/>
                  </a:solidFill>
                  <a:cs typeface="Arial" pitchFamily="34" charset="0"/>
                </a:rPr>
                <a:t>crossover_method</a:t>
              </a:r>
              <a:r>
                <a:rPr lang="en-US" altLang="ko-KR" sz="1200" dirty="0">
                  <a:solidFill>
                    <a:schemeClr val="bg1"/>
                  </a:solidFill>
                  <a:cs typeface="Arial" pitchFamily="34" charset="0"/>
                </a:rPr>
                <a:t> and </a:t>
              </a:r>
              <a:r>
                <a:rPr lang="en-US" altLang="ko-KR" sz="1200" dirty="0" err="1">
                  <a:solidFill>
                    <a:schemeClr val="bg1"/>
                  </a:solidFill>
                  <a:cs typeface="Arial" pitchFamily="34" charset="0"/>
                </a:rPr>
                <a:t>mutation_method</a:t>
              </a:r>
              <a:endParaRPr lang="en-US" altLang="ko-KR" sz="1200" dirty="0">
                <a:solidFill>
                  <a:schemeClr val="bg1"/>
                </a:solidFill>
                <a:cs typeface="Arial" pitchFamily="34" charset="0"/>
              </a:endParaRPr>
            </a:p>
            <a:p>
              <a:pPr marL="171450" indent="-171450">
                <a:buFont typeface="Arial" panose="020B0604020202020204" pitchFamily="34" charset="0"/>
                <a:buChar char="•"/>
              </a:pPr>
              <a:r>
                <a:rPr lang="en-US" altLang="ko-KR" sz="1200" dirty="0">
                  <a:solidFill>
                    <a:schemeClr val="bg1"/>
                  </a:solidFill>
                  <a:cs typeface="Arial" pitchFamily="34" charset="0"/>
                </a:rPr>
                <a:t>one-point</a:t>
              </a:r>
            </a:p>
            <a:p>
              <a:pPr marL="171450" indent="-171450">
                <a:buFont typeface="Arial" panose="020B0604020202020204" pitchFamily="34" charset="0"/>
                <a:buChar char="•"/>
              </a:pPr>
              <a:r>
                <a:rPr lang="en-US" altLang="ko-KR" sz="1200" dirty="0">
                  <a:solidFill>
                    <a:schemeClr val="bg1"/>
                  </a:solidFill>
                  <a:cs typeface="Arial" pitchFamily="34" charset="0"/>
                </a:rPr>
                <a:t>two-point</a:t>
              </a:r>
            </a:p>
            <a:p>
              <a:pPr marL="171450" indent="-171450">
                <a:buFont typeface="Arial" panose="020B0604020202020204" pitchFamily="34" charset="0"/>
                <a:buChar char="•"/>
              </a:pPr>
              <a:r>
                <a:rPr lang="en-US" altLang="ko-KR" sz="1200" dirty="0">
                  <a:solidFill>
                    <a:schemeClr val="bg1"/>
                  </a:solidFill>
                  <a:cs typeface="Arial" pitchFamily="34" charset="0"/>
                </a:rPr>
                <a:t>uniform</a:t>
              </a:r>
            </a:p>
            <a:p>
              <a:pPr marL="171450" indent="-171450">
                <a:buFont typeface="Arial" panose="020B0604020202020204" pitchFamily="34" charset="0"/>
                <a:buChar char="•"/>
              </a:pPr>
              <a:r>
                <a:rPr lang="en-US" altLang="ko-KR" sz="1200" dirty="0">
                  <a:solidFill>
                    <a:schemeClr val="bg1"/>
                  </a:solidFill>
                  <a:cs typeface="Arial" pitchFamily="34" charset="0"/>
                </a:rPr>
                <a:t>point</a:t>
              </a:r>
            </a:p>
            <a:p>
              <a:pPr marL="171450" indent="-171450">
                <a:buFont typeface="Arial" panose="020B0604020202020204" pitchFamily="34" charset="0"/>
                <a:buChar char="•"/>
              </a:pPr>
              <a:r>
                <a:rPr lang="en-US" altLang="ko-KR" sz="1200" dirty="0">
                  <a:solidFill>
                    <a:schemeClr val="bg1"/>
                  </a:solidFill>
                  <a:cs typeface="Arial" pitchFamily="34" charset="0"/>
                </a:rPr>
                <a:t>bit-string</a:t>
              </a:r>
            </a:p>
            <a:p>
              <a:pPr marL="171450" indent="-171450">
                <a:buFont typeface="Arial" panose="020B0604020202020204" pitchFamily="34" charset="0"/>
                <a:buChar char="•"/>
              </a:pPr>
              <a:endParaRPr lang="en-US" altLang="ko-KR" sz="1200" dirty="0">
                <a:solidFill>
                  <a:schemeClr val="bg1"/>
                </a:solidFill>
                <a:cs typeface="Arial" pitchFamily="34" charset="0"/>
              </a:endParaRPr>
            </a:p>
            <a:p>
              <a:r>
                <a:rPr lang="en-US" altLang="ko-KR" sz="1200" dirty="0" err="1">
                  <a:solidFill>
                    <a:schemeClr val="bg1"/>
                  </a:solidFill>
                  <a:cs typeface="Arial" pitchFamily="34" charset="0"/>
                </a:rPr>
                <a:t>chance_of_mutation</a:t>
              </a:r>
              <a:r>
                <a:rPr lang="en-US" altLang="ko-KR" sz="1200" dirty="0">
                  <a:solidFill>
                    <a:schemeClr val="bg1"/>
                  </a:solidFill>
                  <a:cs typeface="Arial" pitchFamily="34" charset="0"/>
                </a:rPr>
                <a:t> defines the chance of mutation happening</a:t>
              </a:r>
            </a:p>
          </p:txBody>
        </p:sp>
      </p:grpSp>
      <p:pic>
        <p:nvPicPr>
          <p:cNvPr id="11" name="Picture 10">
            <a:extLst>
              <a:ext uri="{FF2B5EF4-FFF2-40B4-BE49-F238E27FC236}">
                <a16:creationId xmlns:a16="http://schemas.microsoft.com/office/drawing/2014/main" id="{0B11F6EA-871B-4DDF-9672-FA8A94E8E373}"/>
              </a:ext>
            </a:extLst>
          </p:cNvPr>
          <p:cNvPicPr>
            <a:picLocks noChangeAspect="1"/>
          </p:cNvPicPr>
          <p:nvPr/>
        </p:nvPicPr>
        <p:blipFill>
          <a:blip r:embed="rId2">
            <a:alphaModFix amt="85000"/>
          </a:blip>
          <a:stretch>
            <a:fillRect/>
          </a:stretch>
        </p:blipFill>
        <p:spPr>
          <a:xfrm>
            <a:off x="488771" y="318464"/>
            <a:ext cx="2622075" cy="1573245"/>
          </a:xfrm>
          <a:prstGeom prst="rect">
            <a:avLst/>
          </a:prstGeom>
        </p:spPr>
      </p:pic>
    </p:spTree>
    <p:extLst>
      <p:ext uri="{BB962C8B-B14F-4D97-AF65-F5344CB8AC3E}">
        <p14:creationId xmlns:p14="http://schemas.microsoft.com/office/powerpoint/2010/main" val="885242968"/>
      </p:ext>
    </p:extLst>
  </p:cSld>
  <p:clrMapOvr>
    <a:masterClrMapping/>
  </p:clrMapOvr>
</p:sld>
</file>

<file path=ppt/theme/theme1.xml><?xml version="1.0" encoding="utf-8"?>
<a:theme xmlns:a="http://schemas.openxmlformats.org/drawingml/2006/main" name="ShapesVTI">
  <a:themeElements>
    <a:clrScheme name="Office">
      <a:dk1>
        <a:srgbClr val="000000"/>
      </a:dk1>
      <a:lt1>
        <a:srgbClr val="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Festival">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Cover and End Slide Master">
  <a:themeElements>
    <a:clrScheme name="ALLPPT COLOR - 104">
      <a:dk1>
        <a:sysClr val="windowText" lastClr="000000"/>
      </a:dk1>
      <a:lt1>
        <a:sysClr val="window" lastClr="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
      <a:dk1>
        <a:sysClr val="windowText" lastClr="000000"/>
      </a:dk1>
      <a:lt1>
        <a:sysClr val="window" lastClr="FFFFFF"/>
      </a:lt1>
      <a:dk2>
        <a:srgbClr val="44546A"/>
      </a:dk2>
      <a:lt2>
        <a:srgbClr val="E7E6E6"/>
      </a:lt2>
      <a:accent1>
        <a:srgbClr val="8AC7D3"/>
      </a:accent1>
      <a:accent2>
        <a:srgbClr val="307689"/>
      </a:accent2>
      <a:accent3>
        <a:srgbClr val="F7C76A"/>
      </a:accent3>
      <a:accent4>
        <a:srgbClr val="F47758"/>
      </a:accent4>
      <a:accent5>
        <a:srgbClr val="C1C3C4"/>
      </a:accent5>
      <a:accent6>
        <a:srgbClr val="506272"/>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ts Slide Master">
  <a:themeElements>
    <a:clrScheme name="ALLPPT COLOR - 104">
      <a:dk1>
        <a:sysClr val="windowText" lastClr="000000"/>
      </a:dk1>
      <a:lt1>
        <a:sysClr val="window" lastClr="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485</TotalTime>
  <Words>1588</Words>
  <Application>Microsoft Office PowerPoint</Application>
  <PresentationFormat>Widescreen</PresentationFormat>
  <Paragraphs>186</Paragraphs>
  <Slides>14</Slides>
  <Notes>6</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14</vt:i4>
      </vt:variant>
    </vt:vector>
  </HeadingPairs>
  <TitlesOfParts>
    <vt:vector size="25" baseType="lpstr">
      <vt:lpstr>Adobe Song Std L</vt:lpstr>
      <vt:lpstr>Aharoni</vt:lpstr>
      <vt:lpstr>Arial</vt:lpstr>
      <vt:lpstr>Arial Black</vt:lpstr>
      <vt:lpstr>Avenir Next LT Pro</vt:lpstr>
      <vt:lpstr>Brush Script MT</vt:lpstr>
      <vt:lpstr>Calibri</vt:lpstr>
      <vt:lpstr>ShapesVTI</vt:lpstr>
      <vt:lpstr>Cover and End Slide Master</vt:lpstr>
      <vt:lpstr>Section Break Slide Master</vt:lpstr>
      <vt:lpstr>Contents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William Chu</dc:creator>
  <cp:lastModifiedBy>William Chu</cp:lastModifiedBy>
  <cp:revision>48</cp:revision>
  <dcterms:created xsi:type="dcterms:W3CDTF">2020-12-11T11:45:40Z</dcterms:created>
  <dcterms:modified xsi:type="dcterms:W3CDTF">2020-12-13T22:08:56Z</dcterms:modified>
</cp:coreProperties>
</file>

<file path=docProps/thumbnail.jpeg>
</file>